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4" r:id="rId3"/>
    <p:sldId id="293" r:id="rId4"/>
    <p:sldId id="295" r:id="rId5"/>
    <p:sldId id="297" r:id="rId6"/>
    <p:sldId id="288" r:id="rId7"/>
    <p:sldId id="296" r:id="rId8"/>
    <p:sldId id="290" r:id="rId9"/>
    <p:sldId id="291" r:id="rId10"/>
    <p:sldId id="292" r:id="rId11"/>
    <p:sldId id="265" r:id="rId12"/>
    <p:sldId id="289" r:id="rId13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33CC"/>
    <a:srgbClr val="FF6600"/>
    <a:srgbClr val="FFFF00"/>
    <a:srgbClr val="00FF00"/>
    <a:srgbClr val="00CC00"/>
    <a:srgbClr val="008000"/>
    <a:srgbClr val="993366"/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990" autoAdjust="0"/>
  </p:normalViewPr>
  <p:slideViewPr>
    <p:cSldViewPr>
      <p:cViewPr>
        <p:scale>
          <a:sx n="60" d="100"/>
          <a:sy n="60" d="100"/>
        </p:scale>
        <p:origin x="-12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8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886123-C003-4E4F-B56E-26F43CBD0D46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6C794F-988E-4BE2-907C-1DBC8D6F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1902FE-B2F0-4564-AC48-0E822A9CB407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F8CDF3-58DE-43E7-9352-CA827EEC2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467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B25222E-53F8-4061-8D7A-D22A6EE5FD67}" type="datetime2">
              <a:rPr lang="en-US" smtClean="0">
                <a:latin typeface="Arial" pitchFamily="34" charset="0"/>
              </a:rPr>
              <a:pPr/>
              <a:t>Friday, March 09, 2018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E4964-C272-4885-A468-6C918729DB84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4ADF03-57B8-43E7-AEF6-57330E7DCAD7}" type="datetime2">
              <a:rPr lang="en-US" smtClean="0">
                <a:latin typeface="Arial" pitchFamily="34" charset="0"/>
              </a:rPr>
              <a:pPr/>
              <a:t>Friday, March 09, 2018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7EEB5-5BF6-4E1B-8FE8-9B3FBED20F37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4ADF03-57B8-43E7-AEF6-57330E7DCAD7}" type="datetime2">
              <a:rPr lang="en-US" smtClean="0">
                <a:latin typeface="Arial" pitchFamily="34" charset="0"/>
              </a:rPr>
              <a:pPr/>
              <a:t>Friday, March 09, 2018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7EEB5-5BF6-4E1B-8FE8-9B3FBED20F37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4ADF03-57B8-43E7-AEF6-57330E7DCAD7}" type="datetime2">
              <a:rPr lang="en-US" smtClean="0">
                <a:latin typeface="Arial" pitchFamily="34" charset="0"/>
              </a:rPr>
              <a:pPr/>
              <a:t>Friday, March 09, 2018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7EEB5-5BF6-4E1B-8FE8-9B3FBED20F37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148CD7-4C7C-4EC7-90E0-96F548DFD169}" type="datetime2">
              <a:rPr lang="en-US" smtClean="0">
                <a:latin typeface="Arial" pitchFamily="34" charset="0"/>
              </a:rPr>
              <a:pPr/>
              <a:t>Friday, March 09, 2018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57C96-6166-4CF6-A3DF-74E88C7CE00E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DE37-49B9-4EF9-A9A8-222D9C6D2D79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EF02-B49A-4A62-A8A7-F8F669202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3F03-1213-4DC6-AC9B-D625168BCB23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3E89-5B37-4C3B-A82A-BE20B463D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B472-984A-4903-B5BA-E8BEFDE68765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B47C-99E5-4D49-8A15-BA40F306E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8063-6CAC-41BA-AA23-BFF74DEF4DCF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A4EA-CD95-4C67-9AE1-E046753E1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2613-21AB-4567-B943-0236CDA1A6BC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5C82-E321-4E4B-AD46-C7382CD99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92B1-1EB5-4EE3-A641-1EEDD7A8848B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A187-F126-4D01-BDBE-A6CBD4B5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FBE5-6A5F-4BB3-B0D1-68E94983C91B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FAE3-E40D-40EF-95E0-2C2DF8BFA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4370-39AE-4B2C-BDF1-A1AA124AB3AA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81A7-214B-48F5-9784-BECE9EC80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06AE-D06E-4BAE-91A8-488DEDBC0241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6189-F359-4799-AA85-244BCCF175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3FCD-0804-48FA-9C6E-D06BEAF456B8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3B40-37A3-4E55-8984-965E78B5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C9D7-F834-4F7F-9DE7-AC7D9E004066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9892-5C28-4555-AF0D-F70D4CBF5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262ED50-0F57-41B3-8A8C-BBD36B5A036B}" type="datetime2">
              <a:rPr lang="en-US"/>
              <a:pPr>
                <a:defRPr/>
              </a:pPr>
              <a:t>Friday, March 09, 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99242D3-05F1-4D1E-8F24-C2FF2BAC8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HNDPdlqGQ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nwildlifeguide.com/photograph-essays/lion-prey/1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QI5KUfM2xc" TargetMode="External"/><Relationship Id="rId5" Type="http://schemas.openxmlformats.org/officeDocument/2006/relationships/hyperlink" Target="http://www.youtube.com/watch?v=zJH7qtWr9ZA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search?q=survival+of+the+fittest&amp;www_google_domain=www.google.com&amp;hl=en&amp;emb=0&amp;aq=0&amp;oq=survial+" TargetMode="External"/><Relationship Id="rId2" Type="http://schemas.openxmlformats.org/officeDocument/2006/relationships/hyperlink" Target="http://videos.howstuffworks.com/hsw/8273-islands-and-evolution-natural-selection-video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UoGJrQf5KQb00M&amp;tbnid=Rrmts-oCFi0WJM:&amp;ved=0CAUQjRw&amp;url=http://tiger.towson.edu/~ahaske2/Giraffes.html&amp;ei=SG4xU9T1DIWa0gGgnoHwCw&amp;bvm=bv.63587204,d.eW0&amp;psig=AFQjCNFY1oSm5WsLaQv7RsP3CaWy_ot2og&amp;ust=139583481529730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docid=PlSSF9m2pr7SSM&amp;tbnid=x4Z94-kKyj-YUM:&amp;ved=0CAUQjRw&amp;url=http://natural-japan.net/?cat%3D17&amp;ei=Jm0xU7WlN6m60gGX3YDgDA&amp;bvm=bv.63587204,d.eW0&amp;psig=AFQjCNHTPPb-Bj98J_n7fnK63_zZSlyvEw&amp;ust=13958345077424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docid=snxQ1Rc6qmFe8M&amp;tbnid=bBAAeil0e0I_XM:&amp;ved=0CAUQjRw&amp;url=http://www.dylanfox.net/?tag%3Dculture&amp;ei=420xU53QELKu0AGt-4HgDA&amp;bvm=bv.63587204,d.eW0&amp;psig=AFQjCNFLYg6fMIqbaqbogc78ICnHSAcBlg&amp;ust=1395834705555450" TargetMode="External"/><Relationship Id="rId11" Type="http://schemas.openxmlformats.org/officeDocument/2006/relationships/hyperlink" Target="http://www.google.com/url?sa=i&amp;rct=j&amp;q=&amp;esrc=s&amp;source=images&amp;cd=&amp;cad=rja&amp;uact=8&amp;docid=4ofPBSx756znVM&amp;tbnid=xUjB2TlIzT3x5M:&amp;ved=0CAUQjRw&amp;url=http://sugarmtnfarm.com/i-was-tagged/&amp;ei=kW8xU7CbAY_J0AGxq4GoBg&amp;bvm=bv.63587204,d.eW0&amp;psig=AFQjCNGoSQZuWKnMKqVD_HdpCf1cZbTwLw&amp;ust=1395835079433902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7QZnwKqop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fricanwildlifeguide.com/photograph-essays/lion-kill/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xh2YpA1Jz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DKrqX4kI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http://members.pioneer.net/~mchumor/00images/1828_evolution_carto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4114800" cy="54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49362"/>
          </a:xfrm>
        </p:spPr>
        <p:txBody>
          <a:bodyPr/>
          <a:lstStyle/>
          <a:p>
            <a:pPr eaLnBrk="1" hangingPunct="1"/>
            <a:r>
              <a:rPr lang="en-US" sz="3600" u="sng" dirty="0" smtClean="0">
                <a:solidFill>
                  <a:schemeClr val="accent2"/>
                </a:solidFill>
              </a:rPr>
              <a:t>Aim</a:t>
            </a:r>
            <a:r>
              <a:rPr lang="en-US" sz="3600" dirty="0" smtClean="0">
                <a:solidFill>
                  <a:schemeClr val="accent2"/>
                </a:solidFill>
              </a:rPr>
              <a:t>: How did different species appear?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Natural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39624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http://www.youtube.com/watch?v=NHNDPdlqGQ8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 NOW: What is this cartoon telling us?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r>
              <a:rPr lang="en-US" sz="2800" b="1" dirty="0" smtClean="0"/>
              <a:t>Competition</a:t>
            </a:r>
            <a:r>
              <a:rPr lang="en-US" sz="2800" dirty="0" smtClean="0"/>
              <a:t>- When two or more population are competing for a resource, only  those that are better adapted will prevail; while the others will either find other resources or die out.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What are some ways selection can occur? (cont)</a:t>
            </a:r>
          </a:p>
        </p:txBody>
      </p:sp>
      <p:pic>
        <p:nvPicPr>
          <p:cNvPr id="13316" name="Picture 2" descr="http://www.oceanlight.com/lr/tran/20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657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yenas harrass african lions while they are feed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6087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http://www.youtube.com/watch?v=zJH7qtWr9ZA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59068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http://www.youtube.com/watch?v=fQI5KUfM2xc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8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3366"/>
                </a:solidFill>
              </a:rPr>
              <a:t>“Survival of the Fittest”:</a:t>
            </a:r>
            <a:br>
              <a:rPr lang="en-US" sz="3600" dirty="0" smtClean="0">
                <a:solidFill>
                  <a:srgbClr val="993366"/>
                </a:solidFill>
              </a:rPr>
            </a:br>
            <a:r>
              <a:rPr lang="en-US" sz="3600" b="1" u="sng" dirty="0" smtClean="0">
                <a:solidFill>
                  <a:srgbClr val="993366"/>
                </a:solidFill>
              </a:rPr>
              <a:t>Natural selection</a:t>
            </a:r>
            <a:r>
              <a:rPr lang="en-US" sz="3600" dirty="0" smtClean="0">
                <a:solidFill>
                  <a:srgbClr val="993366"/>
                </a:solidFill>
              </a:rPr>
              <a:t> leads to </a:t>
            </a:r>
            <a:r>
              <a:rPr lang="en-US" sz="3600" b="1" u="sng" dirty="0" smtClean="0">
                <a:solidFill>
                  <a:srgbClr val="993366"/>
                </a:solidFill>
              </a:rPr>
              <a:t>evolution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8600" y="1447800"/>
            <a:ext cx="2514600" cy="2667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2438400" y="1905000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657600" y="1447800"/>
            <a:ext cx="2514600" cy="2667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791200" y="1828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781800" y="1447800"/>
            <a:ext cx="2209800" cy="27432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236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cs typeface="Arial" pitchFamily="34" charset="0"/>
              </a:rPr>
              <a:t>There is </a:t>
            </a:r>
            <a:r>
              <a:rPr lang="en-US" sz="2200" b="1" u="sng" dirty="0">
                <a:cs typeface="Arial" pitchFamily="34" charset="0"/>
              </a:rPr>
              <a:t>genetic variation</a:t>
            </a:r>
            <a:r>
              <a:rPr lang="en-US" sz="2200" dirty="0">
                <a:cs typeface="Arial" pitchFamily="34" charset="0"/>
              </a:rPr>
              <a:t> in a </a:t>
            </a:r>
            <a:r>
              <a:rPr lang="en-US" sz="2200" dirty="0" smtClean="0">
                <a:cs typeface="Arial" pitchFamily="34" charset="0"/>
              </a:rPr>
              <a:t>population giving some individuals an advantage over the others.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33800" y="1524000"/>
            <a:ext cx="2514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cs typeface="Arial" pitchFamily="34" charset="0"/>
              </a:rPr>
              <a:t>Those individual that survive to reproduce will produce more offspring are produced than will </a:t>
            </a:r>
            <a:r>
              <a:rPr lang="en-US" sz="2200" b="1" u="sng" dirty="0" smtClean="0">
                <a:cs typeface="Arial" pitchFamily="34" charset="0"/>
              </a:rPr>
              <a:t>survive</a:t>
            </a:r>
            <a:endParaRPr lang="en-US" sz="2200" b="1" u="sng" dirty="0">
              <a:cs typeface="Arial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781800" y="1447800"/>
            <a:ext cx="2362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cs typeface="Arial" pitchFamily="34" charset="0"/>
              </a:rPr>
              <a:t>The environment will cause organisms to </a:t>
            </a:r>
            <a:r>
              <a:rPr lang="en-US" sz="2200" b="1" u="sng" dirty="0" smtClean="0">
                <a:cs typeface="Arial" pitchFamily="34" charset="0"/>
              </a:rPr>
              <a:t>compete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>
                <a:cs typeface="Arial" pitchFamily="34" charset="0"/>
              </a:rPr>
              <a:t>(for food/</a:t>
            </a:r>
            <a:r>
              <a:rPr lang="en-US" sz="2200" b="1" u="sng" dirty="0">
                <a:cs typeface="Arial" pitchFamily="34" charset="0"/>
              </a:rPr>
              <a:t>resources</a:t>
            </a:r>
            <a:r>
              <a:rPr lang="en-US" sz="2200" dirty="0">
                <a:cs typeface="Arial" pitchFamily="34" charset="0"/>
              </a:rPr>
              <a:t>, to avoid predators, or for a mate</a:t>
            </a:r>
            <a:r>
              <a:rPr lang="en-US" sz="2200" dirty="0" smtClean="0">
                <a:cs typeface="Arial" pitchFamily="34" charset="0"/>
              </a:rPr>
              <a:t>).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 rot="-933994">
            <a:off x="3431968" y="4136511"/>
            <a:ext cx="3343392" cy="609600"/>
          </a:xfrm>
          <a:prstGeom prst="leftArrow">
            <a:avLst>
              <a:gd name="adj1" fmla="val 50000"/>
              <a:gd name="adj2" fmla="val 1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cs typeface="Arial" pitchFamily="34" charset="0"/>
              </a:rPr>
              <a:t>Individuals </a:t>
            </a:r>
            <a:r>
              <a:rPr lang="en-US" sz="2400" dirty="0">
                <a:cs typeface="Arial" pitchFamily="34" charset="0"/>
              </a:rPr>
              <a:t>that are </a:t>
            </a:r>
            <a:r>
              <a:rPr lang="en-US" sz="2400" b="1" u="sng" dirty="0">
                <a:cs typeface="Arial" pitchFamily="34" charset="0"/>
              </a:rPr>
              <a:t>better adapted</a:t>
            </a:r>
            <a:r>
              <a:rPr lang="en-US" sz="2400" dirty="0">
                <a:cs typeface="Arial" pitchFamily="34" charset="0"/>
              </a:rPr>
              <a:t> to the environment (most </a:t>
            </a:r>
            <a:r>
              <a:rPr lang="en-US" sz="2400" b="1" u="sng" dirty="0">
                <a:cs typeface="Arial" pitchFamily="34" charset="0"/>
              </a:rPr>
              <a:t>fit</a:t>
            </a:r>
            <a:r>
              <a:rPr lang="en-US" sz="2400" dirty="0">
                <a:cs typeface="Arial" pitchFamily="34" charset="0"/>
              </a:rPr>
              <a:t>)</a:t>
            </a:r>
            <a:r>
              <a:rPr lang="en-US" sz="2400" dirty="0"/>
              <a:t> </a:t>
            </a:r>
            <a:r>
              <a:rPr lang="en-US" sz="2400" dirty="0" smtClean="0"/>
              <a:t>will </a:t>
            </a:r>
            <a:r>
              <a:rPr lang="en-US" sz="2400" dirty="0" smtClean="0">
                <a:cs typeface="Arial" pitchFamily="34" charset="0"/>
              </a:rPr>
              <a:t>survive and reproduce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228600" y="4343400"/>
            <a:ext cx="3352800" cy="22098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953000" y="4572000"/>
            <a:ext cx="381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cs typeface="Arial" pitchFamily="34" charset="0"/>
              </a:rPr>
              <a:t>Those better adapted organisms </a:t>
            </a:r>
            <a:r>
              <a:rPr lang="en-US" sz="2200" b="1" u="sng" dirty="0">
                <a:cs typeface="Arial" pitchFamily="34" charset="0"/>
              </a:rPr>
              <a:t>pass on their traits</a:t>
            </a:r>
            <a:r>
              <a:rPr lang="en-US" sz="2200" dirty="0">
                <a:cs typeface="Arial" pitchFamily="34" charset="0"/>
              </a:rPr>
              <a:t> to their offspring</a:t>
            </a:r>
            <a:r>
              <a:rPr lang="en-US" sz="2200" dirty="0" smtClean="0">
                <a:cs typeface="Arial" pitchFamily="34" charset="0"/>
              </a:rPr>
              <a:t>! Traits of those individuals that die before they reproduce will lose. (Extinct)</a:t>
            </a:r>
            <a:endParaRPr lang="en-US" sz="2200" dirty="0">
              <a:cs typeface="Arial" pitchFamily="34" charset="0"/>
            </a:endParaRP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4876800" y="4495800"/>
            <a:ext cx="4038600" cy="21336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>
            <a:off x="3505200" y="51054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  <p:bldP spid="20492" grpId="0"/>
      <p:bldP spid="20494" grpId="0"/>
      <p:bldP spid="20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62000" y="43434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http://videos.howstuffworks.com/hsw/8273-islands-and-evolution-natural-selection-video.htm</a:t>
            </a:r>
            <a:endParaRPr lang="en-US" dirty="0"/>
          </a:p>
          <a:p>
            <a:endParaRPr lang="en-US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5800" y="2690813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http://video.google.com/videosearch?q=survival+of+the+fittest&amp;www_google_domain=www.google.com&amp;hl=en&amp;emb=0&amp;aq=0&amp;oq=survial+#q=survival+of+the+fittest+raptor&amp;hl=en&amp;emb=0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6043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BankGothic Md BT" pitchFamily="34" charset="0"/>
              </a:rPr>
              <a:t>What is the definition of Evolution?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Evolution</a:t>
            </a:r>
            <a:r>
              <a:rPr lang="en-US" dirty="0" smtClean="0"/>
              <a:t> is the </a:t>
            </a:r>
            <a:r>
              <a:rPr lang="en-US" u="sng" dirty="0" smtClean="0"/>
              <a:t>change</a:t>
            </a:r>
            <a:r>
              <a:rPr lang="en-US" dirty="0" smtClean="0"/>
              <a:t> in the </a:t>
            </a:r>
            <a:r>
              <a:rPr lang="en-US" u="sng" dirty="0" smtClean="0"/>
              <a:t>traits</a:t>
            </a:r>
            <a:r>
              <a:rPr lang="en-US" dirty="0" smtClean="0"/>
              <a:t> of a </a:t>
            </a:r>
            <a:endParaRPr lang="en-US" sz="1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u="sng" dirty="0" smtClean="0"/>
              <a:t>population</a:t>
            </a:r>
            <a:r>
              <a:rPr lang="en-US" dirty="0" smtClean="0"/>
              <a:t> of organisms over </a:t>
            </a:r>
            <a:r>
              <a:rPr lang="en-US" u="sng" dirty="0" smtClean="0"/>
              <a:t>time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1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Evolution is not the change of a single individual.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Example: If a horse is born blue and it is the only horse in the herd that is blue; no evolution has occurred.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If a blue horse has an advantage to survive and reproduce where the gene is passed on to its offspring; and over time more blue horses are born- that is evolution.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81600"/>
            <a:ext cx="1828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562600"/>
            <a:ext cx="122133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562600"/>
            <a:ext cx="122133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562600"/>
            <a:ext cx="122133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562600"/>
            <a:ext cx="122133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858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716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0574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7432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4290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1148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8006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864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1722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5438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2296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8915400" y="28194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4963" y="5578475"/>
            <a:ext cx="1519237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38" name="Teardrop 3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Right Triangle 38"/>
            <p:cNvSpPr/>
            <p:nvPr/>
          </p:nvSpPr>
          <p:spPr>
            <a:xfrm rot="2691826">
              <a:off x="2211404" y="4213248"/>
              <a:ext cx="451151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96164" y="4267231"/>
              <a:ext cx="76000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57100" y="4529438"/>
              <a:ext cx="257107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276600" y="37338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43" name="Teardrop 4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Right Triangle 4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876800" y="51054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53" name="Teardrop 5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Right Triangle 5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152400" y="5882525"/>
            <a:ext cx="1519555" cy="746875"/>
            <a:chOff x="1115057" y="4060551"/>
            <a:chExt cx="1547498" cy="724924"/>
          </a:xfrm>
          <a:solidFill>
            <a:srgbClr val="FFFF00"/>
          </a:solidFill>
        </p:grpSpPr>
        <p:sp>
          <p:nvSpPr>
            <p:cNvPr id="58" name="Teardrop 57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Right Triangle 58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828800" y="47244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63" name="Teardrop 6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Right Triangle 6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876800" y="35814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68" name="Teardrop 6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9" name="Right Triangle 6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858000" y="35814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78" name="Teardrop 7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Right Triangle 7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" name="Group 81"/>
          <p:cNvGrpSpPr/>
          <p:nvPr/>
        </p:nvGrpSpPr>
        <p:grpSpPr>
          <a:xfrm>
            <a:off x="5334000" y="5943600"/>
            <a:ext cx="1519555" cy="746875"/>
            <a:chOff x="1115057" y="4060551"/>
            <a:chExt cx="1547498" cy="724924"/>
          </a:xfrm>
          <a:solidFill>
            <a:srgbClr val="FFFF00"/>
          </a:solidFill>
        </p:grpSpPr>
        <p:sp>
          <p:nvSpPr>
            <p:cNvPr id="83" name="Teardrop 82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4" name="Right Triangle 83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6629400" y="52578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88" name="Teardrop 8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Right Triangle 8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7162800" y="6111875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93" name="Teardrop 9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Right Triangle 9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7391400" y="44196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98" name="Teardrop 9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Right Triangle 9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3" name="Group 101"/>
          <p:cNvGrpSpPr/>
          <p:nvPr/>
        </p:nvGrpSpPr>
        <p:grpSpPr>
          <a:xfrm>
            <a:off x="228600" y="4800600"/>
            <a:ext cx="1519555" cy="746875"/>
            <a:chOff x="1115057" y="4060551"/>
            <a:chExt cx="1547498" cy="724924"/>
          </a:xfrm>
          <a:solidFill>
            <a:srgbClr val="FFFF00"/>
          </a:solidFill>
        </p:grpSpPr>
        <p:sp>
          <p:nvSpPr>
            <p:cNvPr id="103" name="Teardrop 102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" name="Right Triangle 103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04800" y="37338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108" name="Teardrop 10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Right Triangle 10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3200400" y="5791200"/>
            <a:ext cx="1519238" cy="74612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113" name="Teardrop 11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4" name="Right Triangle 11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2" name="Group 46"/>
          <p:cNvGrpSpPr/>
          <p:nvPr/>
        </p:nvGrpSpPr>
        <p:grpSpPr>
          <a:xfrm>
            <a:off x="5486400" y="4267200"/>
            <a:ext cx="1519555" cy="746875"/>
            <a:chOff x="1115057" y="4060551"/>
            <a:chExt cx="1547498" cy="724924"/>
          </a:xfrm>
          <a:solidFill>
            <a:srgbClr val="FFFF00"/>
          </a:solidFill>
        </p:grpSpPr>
        <p:sp>
          <p:nvSpPr>
            <p:cNvPr id="48" name="Teardrop 47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Right Triangle 48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1752600" y="3810000"/>
            <a:ext cx="1519555" cy="746875"/>
            <a:chOff x="1115057" y="4060551"/>
            <a:chExt cx="1547498" cy="724924"/>
          </a:xfrm>
          <a:solidFill>
            <a:srgbClr val="C00000"/>
          </a:solidFill>
        </p:grpSpPr>
        <p:sp>
          <p:nvSpPr>
            <p:cNvPr id="15" name="Teardrop 14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ight Triangle 15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7" name="Group 71"/>
          <p:cNvGrpSpPr/>
          <p:nvPr/>
        </p:nvGrpSpPr>
        <p:grpSpPr>
          <a:xfrm>
            <a:off x="3505200" y="4648200"/>
            <a:ext cx="1519555" cy="746875"/>
            <a:chOff x="1115057" y="4060551"/>
            <a:chExt cx="1547498" cy="724924"/>
          </a:xfrm>
          <a:solidFill>
            <a:srgbClr val="0033CC"/>
          </a:solidFill>
        </p:grpSpPr>
        <p:sp>
          <p:nvSpPr>
            <p:cNvPr id="73" name="Teardrop 72"/>
            <p:cNvSpPr/>
            <p:nvPr/>
          </p:nvSpPr>
          <p:spPr>
            <a:xfrm rot="2436610">
              <a:off x="1115057" y="4060551"/>
              <a:ext cx="803947" cy="724924"/>
            </a:xfrm>
            <a:prstGeom prst="teardrop">
              <a:avLst>
                <a:gd name="adj" fmla="val 12514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Right Triangle 73"/>
            <p:cNvSpPr/>
            <p:nvPr/>
          </p:nvSpPr>
          <p:spPr>
            <a:xfrm rot="2691826">
              <a:off x="2212039" y="4213330"/>
              <a:ext cx="450516" cy="414625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295400" y="42672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57288" y="4529138"/>
              <a:ext cx="257175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2" name="Group 116"/>
          <p:cNvGrpSpPr>
            <a:grpSpLocks/>
          </p:cNvGrpSpPr>
          <p:nvPr/>
        </p:nvGrpSpPr>
        <p:grpSpPr bwMode="auto">
          <a:xfrm>
            <a:off x="304800" y="3733800"/>
            <a:ext cx="1519238" cy="746125"/>
            <a:chOff x="1115057" y="4060551"/>
            <a:chExt cx="1547498" cy="724924"/>
          </a:xfrm>
        </p:grpSpPr>
        <p:sp>
          <p:nvSpPr>
            <p:cNvPr id="118" name="Teardrop 11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" name="Right Triangle 11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47" name="Group 121"/>
          <p:cNvGrpSpPr>
            <a:grpSpLocks/>
          </p:cNvGrpSpPr>
          <p:nvPr/>
        </p:nvGrpSpPr>
        <p:grpSpPr bwMode="auto">
          <a:xfrm>
            <a:off x="3276600" y="3733800"/>
            <a:ext cx="1519238" cy="746125"/>
            <a:chOff x="1115057" y="4060551"/>
            <a:chExt cx="1547498" cy="724924"/>
          </a:xfrm>
        </p:grpSpPr>
        <p:sp>
          <p:nvSpPr>
            <p:cNvPr id="123" name="Teardrop 12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" name="Right Triangle 12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2" name="Group 126"/>
          <p:cNvGrpSpPr>
            <a:grpSpLocks/>
          </p:cNvGrpSpPr>
          <p:nvPr/>
        </p:nvGrpSpPr>
        <p:grpSpPr bwMode="auto">
          <a:xfrm>
            <a:off x="4876800" y="3597275"/>
            <a:ext cx="1519238" cy="746125"/>
            <a:chOff x="1115057" y="4060551"/>
            <a:chExt cx="1547498" cy="724924"/>
          </a:xfrm>
        </p:grpSpPr>
        <p:sp>
          <p:nvSpPr>
            <p:cNvPr id="128" name="Teardrop 12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9" name="Right Triangle 12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57" name="Group 131"/>
          <p:cNvGrpSpPr>
            <a:grpSpLocks/>
          </p:cNvGrpSpPr>
          <p:nvPr/>
        </p:nvGrpSpPr>
        <p:grpSpPr bwMode="auto">
          <a:xfrm>
            <a:off x="6629400" y="5257800"/>
            <a:ext cx="1519238" cy="746125"/>
            <a:chOff x="1115057" y="4060551"/>
            <a:chExt cx="1547498" cy="724924"/>
          </a:xfrm>
        </p:grpSpPr>
        <p:sp>
          <p:nvSpPr>
            <p:cNvPr id="133" name="Teardrop 13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4" name="Right Triangle 13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2" name="Group 136"/>
          <p:cNvGrpSpPr>
            <a:grpSpLocks/>
          </p:cNvGrpSpPr>
          <p:nvPr/>
        </p:nvGrpSpPr>
        <p:grpSpPr bwMode="auto">
          <a:xfrm>
            <a:off x="1828800" y="4740275"/>
            <a:ext cx="1519238" cy="746125"/>
            <a:chOff x="1115057" y="4060551"/>
            <a:chExt cx="1547498" cy="724924"/>
          </a:xfrm>
        </p:grpSpPr>
        <p:sp>
          <p:nvSpPr>
            <p:cNvPr id="138" name="Teardrop 13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9" name="Right Triangle 13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7" name="Group 141"/>
          <p:cNvGrpSpPr>
            <a:grpSpLocks/>
          </p:cNvGrpSpPr>
          <p:nvPr/>
        </p:nvGrpSpPr>
        <p:grpSpPr bwMode="auto">
          <a:xfrm>
            <a:off x="5486400" y="4267200"/>
            <a:ext cx="1519238" cy="746125"/>
            <a:chOff x="1115057" y="4060551"/>
            <a:chExt cx="1547498" cy="724924"/>
          </a:xfrm>
        </p:grpSpPr>
        <p:sp>
          <p:nvSpPr>
            <p:cNvPr id="143" name="Teardrop 14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4" name="Right Triangle 14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2" name="Group 146"/>
          <p:cNvGrpSpPr>
            <a:grpSpLocks/>
          </p:cNvGrpSpPr>
          <p:nvPr/>
        </p:nvGrpSpPr>
        <p:grpSpPr bwMode="auto">
          <a:xfrm>
            <a:off x="3509962" y="4648200"/>
            <a:ext cx="1519238" cy="746125"/>
            <a:chOff x="1115057" y="4060551"/>
            <a:chExt cx="1547498" cy="724924"/>
          </a:xfrm>
        </p:grpSpPr>
        <p:sp>
          <p:nvSpPr>
            <p:cNvPr id="148" name="Teardrop 14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9" name="Right Triangle 14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7" name="Group 151"/>
          <p:cNvGrpSpPr>
            <a:grpSpLocks/>
          </p:cNvGrpSpPr>
          <p:nvPr/>
        </p:nvGrpSpPr>
        <p:grpSpPr bwMode="auto">
          <a:xfrm>
            <a:off x="1757362" y="3825875"/>
            <a:ext cx="1519238" cy="746125"/>
            <a:chOff x="1115057" y="4060551"/>
            <a:chExt cx="1547498" cy="724924"/>
          </a:xfrm>
        </p:grpSpPr>
        <p:sp>
          <p:nvSpPr>
            <p:cNvPr id="153" name="Teardrop 15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Right Triangle 15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2" name="Group 156"/>
          <p:cNvGrpSpPr>
            <a:grpSpLocks/>
          </p:cNvGrpSpPr>
          <p:nvPr/>
        </p:nvGrpSpPr>
        <p:grpSpPr bwMode="auto">
          <a:xfrm>
            <a:off x="1600200" y="5578475"/>
            <a:ext cx="1519238" cy="746125"/>
            <a:chOff x="1115057" y="4060551"/>
            <a:chExt cx="1547498" cy="724924"/>
          </a:xfrm>
        </p:grpSpPr>
        <p:sp>
          <p:nvSpPr>
            <p:cNvPr id="158" name="Teardrop 15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Right Triangle 15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87" name="Group 161"/>
          <p:cNvGrpSpPr>
            <a:grpSpLocks/>
          </p:cNvGrpSpPr>
          <p:nvPr/>
        </p:nvGrpSpPr>
        <p:grpSpPr bwMode="auto">
          <a:xfrm>
            <a:off x="3200400" y="5807075"/>
            <a:ext cx="1519238" cy="746125"/>
            <a:chOff x="1115057" y="4060551"/>
            <a:chExt cx="1547498" cy="724924"/>
          </a:xfrm>
        </p:grpSpPr>
        <p:sp>
          <p:nvSpPr>
            <p:cNvPr id="163" name="Teardrop 16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" name="Right Triangle 16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2" name="Group 166"/>
          <p:cNvGrpSpPr>
            <a:grpSpLocks/>
          </p:cNvGrpSpPr>
          <p:nvPr/>
        </p:nvGrpSpPr>
        <p:grpSpPr bwMode="auto">
          <a:xfrm>
            <a:off x="6858000" y="3581400"/>
            <a:ext cx="1519238" cy="746125"/>
            <a:chOff x="1115057" y="4060551"/>
            <a:chExt cx="1547498" cy="724924"/>
          </a:xfrm>
        </p:grpSpPr>
        <p:sp>
          <p:nvSpPr>
            <p:cNvPr id="168" name="Teardrop 16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9" name="Right Triangle 16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97" name="Group 171"/>
          <p:cNvGrpSpPr>
            <a:grpSpLocks/>
          </p:cNvGrpSpPr>
          <p:nvPr/>
        </p:nvGrpSpPr>
        <p:grpSpPr bwMode="auto">
          <a:xfrm>
            <a:off x="4881562" y="5121275"/>
            <a:ext cx="1519238" cy="746125"/>
            <a:chOff x="1115057" y="4060551"/>
            <a:chExt cx="1547498" cy="724924"/>
          </a:xfrm>
        </p:grpSpPr>
        <p:sp>
          <p:nvSpPr>
            <p:cNvPr id="173" name="Teardrop 17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" name="Right Triangle 17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2" name="Group 176"/>
          <p:cNvGrpSpPr>
            <a:grpSpLocks/>
          </p:cNvGrpSpPr>
          <p:nvPr/>
        </p:nvGrpSpPr>
        <p:grpSpPr bwMode="auto">
          <a:xfrm>
            <a:off x="7162800" y="6111875"/>
            <a:ext cx="1519238" cy="746125"/>
            <a:chOff x="1115057" y="4060551"/>
            <a:chExt cx="1547498" cy="724924"/>
          </a:xfrm>
        </p:grpSpPr>
        <p:sp>
          <p:nvSpPr>
            <p:cNvPr id="178" name="Teardrop 177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Right Triangle 178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7" name="Group 181"/>
          <p:cNvGrpSpPr>
            <a:grpSpLocks/>
          </p:cNvGrpSpPr>
          <p:nvPr/>
        </p:nvGrpSpPr>
        <p:grpSpPr bwMode="auto">
          <a:xfrm>
            <a:off x="7391400" y="4419600"/>
            <a:ext cx="1519238" cy="746125"/>
            <a:chOff x="1115057" y="4060551"/>
            <a:chExt cx="1547498" cy="724924"/>
          </a:xfrm>
        </p:grpSpPr>
        <p:sp>
          <p:nvSpPr>
            <p:cNvPr id="183" name="Teardrop 182"/>
            <p:cNvSpPr/>
            <p:nvPr/>
          </p:nvSpPr>
          <p:spPr>
            <a:xfrm rot="2436610">
              <a:off x="1115057" y="4060551"/>
              <a:ext cx="803664" cy="724924"/>
            </a:xfrm>
            <a:prstGeom prst="teardrop">
              <a:avLst>
                <a:gd name="adj" fmla="val 12514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4" name="Right Triangle 183"/>
            <p:cNvSpPr/>
            <p:nvPr/>
          </p:nvSpPr>
          <p:spPr>
            <a:xfrm rot="2691826">
              <a:off x="2211403" y="4213248"/>
              <a:ext cx="451152" cy="41490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>
            <a:xfrm>
              <a:off x="1296164" y="4267231"/>
              <a:ext cx="76001" cy="755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157100" y="4529438"/>
              <a:ext cx="257108" cy="0"/>
            </a:xfrm>
            <a:custGeom>
              <a:avLst/>
              <a:gdLst>
                <a:gd name="connsiteX0" fmla="*/ 0 w 257175"/>
                <a:gd name="connsiteY0" fmla="*/ 0 h 0"/>
                <a:gd name="connsiteX1" fmla="*/ 257175 w 25717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175">
                  <a:moveTo>
                    <a:pt x="0" y="0"/>
                  </a:moveTo>
                  <a:lnTo>
                    <a:pt x="257175" y="0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6043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  <a:latin typeface="BankGothic Md BT" pitchFamily="34" charset="0"/>
              </a:rPr>
              <a:t>Factors that Force Evolution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For evolution to occur certain factors are needed: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Mutations – new traits are created when the gene for a trait has changed at the DNA level (mutation).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Could be change in color, body design, specialized body parts.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Environment –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 increase in radiation, food types or temperature can lead to an increase in mutations.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Change in climate can change which individuals have an advantage in a population.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Isolation – organisms that are isolated tend to mate which genetically similar individuals, causing few changes in the population.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Open spaces – organisms that have wide ranges of mates will tend to have populations that are more diverse.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atural-japan.net/photos/phasmatodea/Phraortes_illepidus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115175" cy="5334001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QTEhQUExQVFBUXFxUXFxYXFxgXFRQXFxQXFxcUFBcYHCggGBwlHBQUITEhJSkrLi4uFx8zODMsNygtLisBCgoKDg0OFA8PFSwcFBwsLCwsLCwsLCwsLCwsLCwsLCwsKywsLCwsKywsLCwrLDcsLCw3NywsNys3LDcsLCwsLP/AABEIALcBEwMBIgACEQEDEQH/xAAaAAACAwEBAAAAAAAAAAAAAAACAwEEBQAG/8QAORAAAQICBwYEBQUAAgMBAAAAAQACAxEEEiExQVFhE3GBkaHwBRRSsSJCwdHhBhUyYvGCkqKy0lP/xAAYAQEBAQEBAAAAAAAAAAAAAAAAAQIDBP/EAB0RAQEBAQACAwEAAAAAAAAAAAABEQISMQMhUUH/2gAMAwEAAhEDEQA/APcmriQpaGjJQKMPSu8v/VehgdduikObouZRx6U4UcZIFBoOSlsAJroQFwS9rL5VAxsFHs0ttL0UPpmiB85Yoq2qq+cGSJtL0CCzWUGJqliOTgFxccggMRdV211XNdK+SkPGYQRtjmu2xzUzGajbNQdtyoEdyYHsOams3CaANsReu80uMQYgoX0hgwKCfMoHRVHnGelQaY30oCEULjFCgRwfkRETFgCADGCHzATKplcFAn6QgjzAXeYGSdVzkpqNzQIMcITH0VqoxQQzJBVdSNEs0nRXDVyU1W+lBRNI0QbRaH/FcW6IM7bd2KVf2egUoMRrouafCDze4oRDfiE+GHZKgocJ3qKc1upXMmiEQDFQLc3UoXQAby5WtuEBpQQVfLNzPVT5Ya9VbbTG5KPOjIIMulSYbA48F0KlA2Bp5H7LSNMGQQml/wBQgCGx5uAVhsGJogZSnYNTBTH+koJNHfmFGxfopFIecFLXPxQdsH6LnQ3DBEXuK4F5MgQoF/H6VLWvyVyHYLTM9OCkxFPIxTLHaIHw3ZBXdsihObkE8jGcILjYGccOaafD3f16/ZaU0JTVxRfQSBYQd9iquhxBe08LR0WtWQuKnkYyBGIwUmlaLRiPzAO9V4tEBtaZeys6MVDSTkh8w7JNfRyDf+UTaK4rSEbd2SkUh2SseTdmuFCOaBLaQ7JSaQ5PND1UGijFyCuaS5CaW5PMBgvM11WHkgreadmuVirDyUoMMUl+aIR35rc2DfSEewbkEGG2O84oxCcbS5bLWMykiEJuiDH8u71I2UQ5rRe9ovIQClD1BAltC3rnNYMOia+ngfMClN8SODZ8EAiIB8p5Kdt/Up7aY70eyfDe53yFBT27sGySYniDhfYtMsI+UlC6f/5+yDPh0gu+ZWWsfmppdKENtZ7JfVB4f4iIosAHUEZrPlPS4dDhOKvQoYaJc0utISCSXGd6zelkWnBKexS0KCsqWEbVzmoWuRDGxEzaZpDxjNSw6fdXQ4nVAXIC6SFzsVQUSeFqVtCEJdbYkRHmZyWVX2Otke9EbokvmVFr5yVpjgRat81LAPpaAUg4AovMMmlRqU4fxbPetsidSXekpJiE4FK83FJkWyGYVeMYs/htHJBcvzRCGJYqhAiRwfibZomQ6U8/yaZTwTRbqt1XKqY+ju+C5A6BtDfYrDC5UWeIZlcKe31FBphhKF1HneqB8SZmULqaCLHOCDS8qydskQo0PILDiRzg4lCIjvUg39nCGARt2eElgsa44jmnNgnMINZ1JhhT55mazodGGJTmUZmvNBb8+3VT+4NmqxhMGCY0MGAUFfxkiKywTlOzMFVfAvDm0eCG42uJOEzOW4TWoSJWBZ/iNJDZk1nBoLqrbXOqichmbLlz69tRNJpkjKfHBDEplVsybV5mD4oaVVfCm2GQbCJPDgZEO3d32aFUtHxdRZmubbVo9OrWgzTaTTJNmLwJ8MViUCmMeXNa9pLTIgOnVOuIx5LXgtrSnh/iuowv0547EpD3ODXNYH1WkzG0le6RwnNesilZlAojYZkLALshatCM9WJU1kLHnsIJqZ4oG1poRlO331SwLVDitDotlyTEn3uTHGfHvglRLJSztUo4PlhlLlarUN9ypuNw3nMST2OmZpBNKhitvUNknvhBwEzKSAQGj5j0XWVkIcFNduaF0JuZXAMGB5qonatzKW6O0YogGelF8PpCBHmGrkwkZBcgy/28+pNZ4YMXIPP5ArvOnIoHftbfUibQ2jApPm3ZIodJdlNA9tDGXVGyCBgEApr/AEhT5t/pHJA2QyCIbgqpjunlwU+bd2EFkRMJJzGO05rONIeUM3Znqg1dmcSAmNGvRYsnaogImFZBtGGVi04kP5o2mJ/bqidDcZEgzF+oWOpsWVVjRAwayvwE7eKSyUQSdb7EFeR/Vf6t2Ucwg0GqBWtM5kA2aSItWn+mfGRHZMCRBkRlOcpciudl9tSrvhfhcKDW2bA0uNpF5lqd5Xo4Mg1YrjN7WjC0/lacQ/CApP1atQnDvHVLjRbVWryCSIhJS0xehv5Js5qlCcTLgrjIiQFkhpN1mEinZJDsdPZaRzZETxSXztwxB4XaLgSbtFJOWE71AuHv0lxtTmOkZ53qrOwgWEy/z3RmRkeCRVqlx5NmM/oqXnStBsIOaQTLHkhFEBxnwXaMVRdSXITHctF1DCHyo1VRnmkuQmkOWp5AZKP21uR5oMrbOzK5an7c3XmuQIh0dgGaY0w/xJMY6WCIxP6goIa5g+XonNjMyVdzjkF0zkgeKS30pjYgwaFWAfgFNZ+SC4Hf1XGIMgqTzEAuQhz8kGiDoFM9As2u8/6ik7Mc1MGgIp0UeYliOSpucQL1UfS5G4Jg1TSdVO31BWT5s5LhSkweC/X/AOj4sWNtYLA+YAdItBMrASCbTKQsyWn+kfAnwIQa5tUzLnWgknhYvYNi1m7r1VpEUXCzX7Ln1cahYhht5AOaXFpIFlpVY9frJc/8Lhe/x0kOLpomNVShxrapvCvgqT7KmGACRuPU/ZWG3Tx9xl7Ku3vrNWGHLC3fOffJdIzVgPs7tRPsEzkgbK/vj1TagkRvsW0UhdnZLf8AlQ02JcAG0HC5FGKilQte7/umMZO7AqEyji9WDQowAFqIkZrPjOJMhclvDhj9V1jDSMRoS3UoYKhbmgdPVVGh5vVSKdZnwWfsnyudLcUAY7Xqg1BTxkuWb5Z+XspQEKREHyHkiEeL6HclZFI4IhHOaCqI0X0HkjESL6SrQjnRDtDfPkgUHRcpa2KQ6IbJg7vwrLY5371IIJmZ8LAoKmyiT/KEwIgP5C1GSwChrW5Ce9NGdEo7g0msXHIeySyC93qbPOdm+xblYLi4IrK/bHWfGSdxkOqGJ4a64nj+FrAgXJgemoxf2wCx0UcB9FJ8Gsm2ID0WzWGMlzaoukE0Y0CilodO6zmqkVtq36XItMuiwYq5fI3ypluPd6TENh0KfFN/d6pxYku+a81dVONHqkOy/wAW5RogcAV5ynOBsWj4SXNFV1+G5XlK15/T3TWmXD2/yaSB7jn2U5jfr31W5WcWWA9+ybCS2d/RQ0yrHeukZIhqvGjiar0umSk1t8xwS6JCuJtOPG1S3+RZF6EwX95q3Qocy0ZKtDb37d6q54dMO4W+yvPsrSMBuQ5IDR2egckZjDNC2LlMrs5hMBvoHJHUAuahfE0K5kVAYdohc0HBDtRmofEF80VOyGXVcorjL2XIjNEQKa4VOHFePmsyTIccg2GXfVUPrtyB4KRLAdEDo5OKCZ1QWmRBj9UFJ8RYyUvjdlOSUWkiUjLfJdCgAXNAJv135qC3R/EmOwIlngnspLTcJ/XcqbmHQLhZiEFx0doskQdxXNpDciqpia8LVLTr0KB7omQkobPNLDt6KsckDJ6qQ/WeiUJ6I28EDWEZdSsqlw5EjBaISKbDmJrPU+ljHii/vu5Z8dqvRj33uVKkrzdR1lZz2zIXpmwWBrHT+KUysTw+i136C0lXaSTOQsATn6hWg2IDYM/xPebeSe03bxPkfsqFGhy7y7KvNPe9a5SrDVmeP0gtZJt5t3BX4Bmselxa73DgOC3fTMZdGneTM2FbNHu77wWbDZIrUhfnvquUdKtw+lvWX26q5Rhn9fZUof45W971pQDJq7cOfQiNOika2bworIQ7L6rswbx6IqwleDwVZyguGXKaBrau/mEERowtHsll/Zs90G00KBgaMlySY+/m37qEGfxCNh1TfKun8vX7JxgkXu6dhAmHDcbuv0TDDIvIHE/RTBhtwcZ6MJ5qWRG+qWhEuk0BBuVp4/ZS1wy6H7JYpDR8w5JrY08CgMgysMuC5rN/MfVcHGX8T0TWNJwlxEvZBA1mUQGnVTsdUVTX2QQ0S+64SzCJrVEu5lQMENcWayQOfpymgc7GR+vVA9krphDSGAtImNwVeG6d8xvkEyYnKaDBpbZE9O+Szoi3/E4FtiwaVHbDc0Ei8cV5up9usX4EPZtDReb/AMKrHNvfeCOLSAd6zKZHcTJonM35LMWtajPmMrT3orsBsxKc1lUXDua0IbyCF0jNPL6gcViUY/HzWp4pEFQytMiZC02DIcFi0NpDWuLS15YKwItBNrrMALk6Ia95BsGOdudgVqjxu7isoMcSbCQCbruJn1+6v0WKRePt391xldGtBJmO/wDFde05HnZ7KlANosktEUrJo5iZ1Xp49OXRM34NJ5g85hMEOIRcAdbfaaaKS70f+QtSmxHutIkLbA4FdGUGDE9bRwK4QX4vHBv5XOnhI76p5hQ6dwDWnAgNmOpVROyMv5jWyXuSp2eRB4qBGdjzN/SxQYmNccz7IINEcba5G42f+qlDt9RyP2XIFVm4EzzkEESZxnpOXsiDDiAOM1Oyxm2Qvus5IF1iL63JxCmNSLpAneLuqk1PUOGPRE2LDstPsmhbYv8AVx/7fdG+lOwhn/pYmhzMydwJXbVmu5BX8xFlKq7eBZ7JsOJFyPQDjanbVmo3n6KWxGjAH/t9bFNAVouXULmbT1Dr/wDKd5loNzeSLzLEVWdDik/zuwA7mu2US34pcJ+8lZ8203E7lBj4/dAhtHfi8nhIe6YIJ9Tj3vXGkC/4vp7KBGaRO08x3ciOiwJ3zOlyBtGldLehiEZutwmfogaQB8M93xH3UVh/qDx7ZlsNrTNxqtJIFYyJJ0EgV5GnPiRIwBkCBXABBswxtuxXoPGf07HjR2xBUkxpDQS4EEz+I/DusngvO0r9HU4xHRJwy42WPcPhts/gMCvPZ1b6dJY24NPbFDXAi0SLfmJxPvzViqGaTtkvM+HfounQiC0w2kGYcHuN5tEquRPNemo3gka+JVccy6xJxTyizRJuNn8fbNacQ2YcZqpD8PfKU2DSt7SVlvhbsXcJlduecYt1R8SiPLQITROcz8s5WgGd4neJ3LHhspIca0NxnbObJCw2Ah5JvOC9YzwyWRO8pnkiMu95S8aTrHnaEXgAFjgLiMbSTPUW7/daUIyH8effc1pMou5OELWW4eyzPin6vmzWRHTsaZbirnmHC5vOX3mrLYepP/FN4HkukmM2qO2eb+pl9ETHG6fv7yVuehUE6LSEVDies0Rh68VLoenVDId/6g7ZO9fRE2G71HogqjUcb+qkuPZCBrWkY+32XKsTv5/hSgrhxwCMT3KBDOfRMqb+9wQRVO7p7Iqplep2U8+qEMaMehQE0SxUg6+yXVbg0nc1NZCB+Q8b+qCax0nvRfFkEwQ9OaLZIEFp05fhQWHMDgrAgqTBCCvV/tPgpMri6zcPqrGxGXRGIYQUw4eo9APZQS3u32V4QgV2xGSCmbdOqDYgm0k8SFf2AlcjEPRQZwo+h5o9kcupV6rp1UVTl3yQUnUcytaOaltFPpHA/RXQw4nlZ9UVQoKfl9/P8rvLW45XlXNnqpEFBS2PPf0UmCDgSroaukEFQQjkuDHacyPZWi4BQXoE7I4lQIRViff+IHuI7mgSIUrSiMEItpvQ19EVBhjNCWDNESMyhJ179lUcQNVExkVNZQSMxuzQRMenquUVO+wuRSg1EApXLTKQ1GAuXKAgEQC5cipqog1cuUEhqkNC5cgKqpkFy5BylcuQEuC5coIcdVxKhcgniuIkuXIIkgLeS5cg4tGC4NPZXLkEOKi0/wCCahcg5zMVFn3Chcgl0PVcBgb+fJcuQQ9spfdCRLJSuQLlPguNm5cuVHAa+65cuT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7786556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830035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ttp://www.dylanfox.net/wp-content/uploads/2013/06/anglerfis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09600"/>
            <a:ext cx="8305800" cy="5498440"/>
          </a:xfrm>
          <a:prstGeom prst="rect">
            <a:avLst/>
          </a:prstGeom>
          <a:noFill/>
        </p:spPr>
      </p:pic>
      <p:pic>
        <p:nvPicPr>
          <p:cNvPr id="31754" name="Picture 10" descr="http://tiger.towson.edu/~ahaske2/Giraffe-Picture-Animal-HD-Wallpaper%5b1%5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609600"/>
            <a:ext cx="8534400" cy="5715000"/>
          </a:xfrm>
          <a:prstGeom prst="rect">
            <a:avLst/>
          </a:prstGeom>
          <a:noFill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609600"/>
            <a:ext cx="8534400" cy="593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http://sugarmtnfarm.com/blog/uploaded_images/ClownInBubbleAnemone200511-78023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09600"/>
            <a:ext cx="8001000" cy="599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What is survival of the fittest?</a:t>
            </a:r>
            <a:br>
              <a:rPr lang="en-US" sz="4000" b="1" dirty="0" smtClean="0"/>
            </a:br>
            <a:r>
              <a:rPr lang="en-US" sz="4000" b="1" dirty="0" smtClean="0"/>
              <a:t>What is natural selection?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2057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Natural selection is the idea that 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nature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(predators, climate change, environmental changes) will “select” which organisms will live (the fittest) and which organisms will become extinct (the weakest).</a:t>
            </a:r>
          </a:p>
        </p:txBody>
      </p:sp>
      <p:pic>
        <p:nvPicPr>
          <p:cNvPr id="8194" name="Picture 2" descr="http://www.nelson.com/albertascience/alb_bio20/student/images/figur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76575"/>
            <a:ext cx="3867150" cy="2943225"/>
          </a:xfrm>
          <a:prstGeom prst="rect">
            <a:avLst/>
          </a:prstGeom>
          <a:noFill/>
        </p:spPr>
      </p:pic>
      <p:pic>
        <p:nvPicPr>
          <p:cNvPr id="8196" name="Picture 4" descr="http://education.kings.edu/dsmith/fig3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1910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What is survival of the fittest?</a:t>
            </a:r>
            <a:br>
              <a:rPr lang="en-US" sz="4000" b="1" dirty="0" smtClean="0"/>
            </a:br>
            <a:r>
              <a:rPr lang="en-US" sz="4000" b="1" dirty="0" smtClean="0"/>
              <a:t>What is natural selection? (cont)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2057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Natural selection has nothing to do with an organism strength or physical health. It has to do with how well an organism can adapt to its environment.</a:t>
            </a:r>
          </a:p>
          <a:p>
            <a:pPr eaLnBrk="1" hangingPunct="1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Natural selection not only deals with the physical traits, but also an organism’s behavior. Those organisms whose behavior helps them survive will live to reproduce and pass on that behavior.</a:t>
            </a:r>
          </a:p>
          <a:p>
            <a:pPr eaLnBrk="1" hangingPunct="1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  <a:hlinkClick r:id="rId2"/>
              </a:rPr>
              <a:t>http://www.youtube.com/watch?v=W7QZnwKqopo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are some ways selection can occur?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Predators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Predators will usually kill those prey that are too weak, sick or standout. Thinning or removing undesirable traits (genes) from the population while strengthening desirable traits in the population.</a:t>
            </a:r>
          </a:p>
        </p:txBody>
      </p:sp>
      <p:pic>
        <p:nvPicPr>
          <p:cNvPr id="11268" name="Picture 6" descr="All the individuals get invilved now in the lion hu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37719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4343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http://www.youtube.com/watch?v=6xh2YpA1JzE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ways selection can occur? (cont)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2438400"/>
          </a:xfrm>
        </p:spPr>
        <p:txBody>
          <a:bodyPr/>
          <a:lstStyle/>
          <a:p>
            <a:r>
              <a:rPr lang="en-US" sz="2800" b="1" dirty="0" smtClean="0"/>
              <a:t>Climate change- </a:t>
            </a:r>
            <a:r>
              <a:rPr lang="en-US" sz="2800" dirty="0" smtClean="0"/>
              <a:t>Individuals that do well in one climate may not do well in another. If there is a sudden change in climate, only those that have adaptable traits, will survive.</a:t>
            </a:r>
          </a:p>
        </p:txBody>
      </p:sp>
      <p:pic>
        <p:nvPicPr>
          <p:cNvPr id="12292" name="Picture 4" descr="http://www.sott.net/image/image/6290/dinosaur_com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0" y="1600200"/>
            <a:ext cx="3219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http://www.youtube.com/watch?v=9GDKrqX4kIA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614</Words>
  <Application>Microsoft Office PowerPoint</Application>
  <PresentationFormat>On-screen Show (4:3)</PresentationFormat>
  <Paragraphs>57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Aim: How did different species appear? Natural Selection</vt:lpstr>
      <vt:lpstr>What is the definition of Evolution?</vt:lpstr>
      <vt:lpstr>PowerPoint Presentation</vt:lpstr>
      <vt:lpstr>Factors that Force Evolution</vt:lpstr>
      <vt:lpstr>PowerPoint Presentation</vt:lpstr>
      <vt:lpstr>What is survival of the fittest? What is natural selection?</vt:lpstr>
      <vt:lpstr>What is survival of the fittest? What is natural selection? (cont)</vt:lpstr>
      <vt:lpstr>What are some ways selection can occur?</vt:lpstr>
      <vt:lpstr>What are some ways selection can occur? (cont)</vt:lpstr>
      <vt:lpstr>What are some ways selection can occur? (cont)</vt:lpstr>
      <vt:lpstr>“Survival of the Fittest”: Natural selection leads to evolution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evolution occur?</dc:title>
  <dc:creator>paul</dc:creator>
  <cp:lastModifiedBy>admin</cp:lastModifiedBy>
  <cp:revision>56</cp:revision>
  <dcterms:created xsi:type="dcterms:W3CDTF">2006-04-24T00:01:34Z</dcterms:created>
  <dcterms:modified xsi:type="dcterms:W3CDTF">2018-03-09T18:18:41Z</dcterms:modified>
</cp:coreProperties>
</file>