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1" r:id="rId2"/>
    <p:sldId id="272" r:id="rId3"/>
    <p:sldId id="273" r:id="rId4"/>
    <p:sldId id="274" r:id="rId5"/>
    <p:sldId id="279" r:id="rId6"/>
    <p:sldId id="258" r:id="rId7"/>
    <p:sldId id="261" r:id="rId8"/>
    <p:sldId id="264" r:id="rId9"/>
    <p:sldId id="265" r:id="rId10"/>
    <p:sldId id="280" r:id="rId11"/>
    <p:sldId id="260" r:id="rId12"/>
    <p:sldId id="275" r:id="rId13"/>
    <p:sldId id="276" r:id="rId14"/>
    <p:sldId id="259" r:id="rId15"/>
    <p:sldId id="277" r:id="rId16"/>
    <p:sldId id="278" r:id="rId17"/>
    <p:sldId id="270" r:id="rId18"/>
    <p:sldId id="267" r:id="rId19"/>
  </p:sldIdLst>
  <p:sldSz cx="9144000" cy="6858000" type="screen4x3"/>
  <p:notesSz cx="6858000" cy="90773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3023" autoAdjust="0"/>
  </p:normalViewPr>
  <p:slideViewPr>
    <p:cSldViewPr>
      <p:cViewPr varScale="1">
        <p:scale>
          <a:sx n="59" d="100"/>
          <a:sy n="59" d="100"/>
        </p:scale>
        <p:origin x="720" y="184"/>
      </p:cViewPr>
      <p:guideLst>
        <p:guide orient="horz" pos="2160"/>
        <p:guide pos="2880"/>
      </p:guideLst>
    </p:cSldViewPr>
  </p:slideViewPr>
  <p:outlineViewPr>
    <p:cViewPr>
      <p:scale>
        <a:sx n="33" d="100"/>
        <a:sy n="33" d="100"/>
      </p:scale>
      <p:origin x="0" y="111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945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F76775D5-B09E-427B-9326-505078649DBB}" type="datetime2">
              <a:rPr lang="en-US"/>
              <a:pPr>
                <a:defRPr/>
              </a:pPr>
              <a:t>Monday, March 12, 2018</a:t>
            </a:fld>
            <a:endParaRPr lang="en-US"/>
          </a:p>
        </p:txBody>
      </p:sp>
      <p:sp>
        <p:nvSpPr>
          <p:cNvPr id="19460"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9461"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C079E08-EE2F-499C-A002-BFC9E8B3DC15}" type="slidenum">
              <a:rPr lang="en-US"/>
              <a:pPr>
                <a:defRPr/>
              </a:pPr>
              <a:t>‹#›</a:t>
            </a:fld>
            <a:endParaRPr lang="en-US"/>
          </a:p>
        </p:txBody>
      </p:sp>
    </p:spTree>
    <p:extLst>
      <p:ext uri="{BB962C8B-B14F-4D97-AF65-F5344CB8AC3E}">
        <p14:creationId xmlns:p14="http://schemas.microsoft.com/office/powerpoint/2010/main" val="3033805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1507"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718F13D8-651A-4A64-98E5-0DAF545C3AE8}" type="datetime2">
              <a:rPr lang="en-US"/>
              <a:pPr>
                <a:defRPr/>
              </a:pPr>
              <a:t>Monday, March 12, 2018</a:t>
            </a:fld>
            <a:endParaRPr lang="en-US"/>
          </a:p>
        </p:txBody>
      </p:sp>
      <p:sp>
        <p:nvSpPr>
          <p:cNvPr id="20484"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F37B374-CCFF-467A-9673-D3C3B7188D6B}" type="slidenum">
              <a:rPr lang="en-US"/>
              <a:pPr>
                <a:defRPr/>
              </a:pPr>
              <a:t>‹#›</a:t>
            </a:fld>
            <a:endParaRPr lang="en-US"/>
          </a:p>
        </p:txBody>
      </p:sp>
    </p:spTree>
    <p:extLst>
      <p:ext uri="{BB962C8B-B14F-4D97-AF65-F5344CB8AC3E}">
        <p14:creationId xmlns:p14="http://schemas.microsoft.com/office/powerpoint/2010/main" val="25113919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806C95-0CDD-4748-A836-B65B376C25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298472-FE14-4DC7-9862-4E17330A63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8C24E-8F8B-40A0-B227-6F2B00F10D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66E54E-3109-4831-BC29-F3F5472023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945CFB-49D9-4624-AF7F-389BC41928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31D7A9-A39B-435B-94F0-6D6300F616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0B408B-2232-4460-A55C-EB9BD048BF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66E0DA-ADB9-4067-90DA-B3D4185137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01C1C3-B61B-47CA-8304-C67F804A91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6876E7-0F0F-40A2-AD86-155E4C3181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F416C8-1646-4AC6-8126-0C20A58370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6C3CB66-A41A-46A7-9503-296EFCE2FD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google.com/url?sa=i&amp;rct=j&amp;q=teenage+mutant+ninja+turtles&amp;source=images&amp;cd=&amp;cad=rja&amp;docid=Wt_r9uFZa9c6pM&amp;tbnid=siY5bL4zqHCcCM:&amp;ved=0CAUQjRw&amp;url=http://www.adolescentadulthood.com/2013/01/23/how-did-the-teenage-mutant-ninja-turtles-get-their-names/&amp;ei=xHQ3UeK8AqaW2gXxroGYAg&amp;bvm=bv.43287494,d.eWU&amp;psig=AFQjCNHO9cIRXRlOxX1rPYKgR-up_7QDgw&amp;ust=1362675259695172" TargetMode="External"/><Relationship Id="rId1" Type="http://schemas.openxmlformats.org/officeDocument/2006/relationships/slideLayout" Target="../slideLayouts/slideLayout6.xml"/><Relationship Id="rId6" Type="http://schemas.openxmlformats.org/officeDocument/2006/relationships/hyperlink" Target="http://www.google.com/url?sa=i&amp;rct=j&amp;q=animal+competiion&amp;source=images&amp;cd=&amp;cad=rja&amp;docid=0WH0UAaZSidojM&amp;tbnid=CAntnpEjC71-CM:&amp;ved=0CAUQjRw&amp;url=http://weedscience.weebly.com/ecology.html&amp;ei=jXY3UfvxA4Su2QXAnYHAAw&amp;bvm=bv.43287494,d.eWU&amp;psig=AFQjCNEKp5Tuo1waufqwuc-W4q8MJUQfWw&amp;ust=1362675711536985" TargetMode="External"/><Relationship Id="rId5" Type="http://schemas.openxmlformats.org/officeDocument/2006/relationships/image" Target="../media/image31.jpeg"/><Relationship Id="rId4" Type="http://schemas.openxmlformats.org/officeDocument/2006/relationships/hyperlink" Target="http://www.google.com/url?sa=i&amp;rct=j&amp;q=lion+eating+a+baby&amp;source=images&amp;cd=&amp;cad=rja&amp;docid=WoQmJ6l_9zoj5M&amp;tbnid=xz466ddJwgPpnM:&amp;ved=0CAUQjRw&amp;url=http://www.huffingtonpost.co.uk/2012/05/03/lion-eats-child-portland-zoo-video_n_1473246.html&amp;ei=VHY3UejxD_Sl2AXDuICwAg&amp;bvm=bv.43287494,d.eWU&amp;psig=AFQjCNHXxrXJcyQ1uSKUTQq-lJqH2l4qsA&amp;ust=136267555891688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natural+selection+cartoon&amp;source=images&amp;cd=&amp;cad=rja&amp;docid=iua4cbwy0gRdoM&amp;tbnid=Dw3Z-YirGl1FAM:&amp;ved=0CAUQjRw&amp;url=http://www.cartoonstock.com/directory/n/natural_selection.asp&amp;ei=Ang3UebRKufM2AXawYDIDg&amp;psig=AFQjCNHBMsOdm-IuB-rNnpy6BnRgjGLBtQ&amp;ust=1362676023769033" TargetMode="Externa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hyperlink" Target="http://www.google.com/url?sa=i&amp;rct=j&amp;q=evolution&amp;source=images&amp;cd=&amp;cad=rja&amp;docid=OTljHplej7NNyM&amp;tbnid=sEFYzC_WX36ZJM:&amp;ved=0CAUQjRw&amp;url=http://www.smithsonianmag.com/science-nature/The-Top-Ten-Daily-Consequences-of-Having-Evolved.html&amp;ei=t3g3UZW7Ccy10AHL74GQDw&amp;psig=AFQjCNGMmFAPKcducA69lZodHp2tqgKcMA&amp;ust=136267626724458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hyperlink" Target="http://www.google.com/url?sa=i&amp;rct=j&amp;q=tattoo+woman&amp;source=images&amp;cd=&amp;cad=rja&amp;docid=3uY6y7bAE2pAhM&amp;tbnid=LJKOgelYsfT7vM:&amp;ved=0CAUQjRw&amp;url=http://mytattooszone.blogspot.com/2013/01/women-tattoos.html&amp;ei=oXo3UY6qC6jS0wGRsIGgAg&amp;psig=AFQjCNEJjPjvPweIN0RWMnuIRjMOLhe5UA&amp;ust=1362676731687169" TargetMode="Externa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http://www.google.com/url?sa=i&amp;rct=j&amp;q=tattoo+baby&amp;source=images&amp;cd=&amp;docid=8FJJjukWrUL8iM&amp;tbnid=NYUVp9-Do9FdcM:&amp;ved=0CAUQjRw&amp;url=http://www.freerepublic.com/focus/f-news/2821699/posts&amp;ei=hnk3UaqxK4zh0wGf2oGADA&amp;psig=AFQjCNG4DifJ7kftYicO1-BOPFiCwV5ucA&amp;ust=1362676477732939" TargetMode="Externa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odi.k12.wi.us/schools/ps/penguins/Penguin-02-ani.gif"/>
          <p:cNvPicPr>
            <a:picLocks noChangeAspect="1" noChangeArrowheads="1" noCrop="1"/>
          </p:cNvPicPr>
          <p:nvPr/>
        </p:nvPicPr>
        <p:blipFill>
          <a:blip r:embed="rId2" cstate="print"/>
          <a:srcRect/>
          <a:stretch>
            <a:fillRect/>
          </a:stretch>
        </p:blipFill>
        <p:spPr bwMode="auto">
          <a:xfrm>
            <a:off x="-228600" y="5638800"/>
            <a:ext cx="1219200" cy="1219200"/>
          </a:xfrm>
          <a:prstGeom prst="rect">
            <a:avLst/>
          </a:prstGeom>
          <a:noFill/>
          <a:ln w="9525">
            <a:noFill/>
            <a:miter lim="800000"/>
            <a:headEnd/>
            <a:tailEnd/>
          </a:ln>
        </p:spPr>
      </p:pic>
      <p:pic>
        <p:nvPicPr>
          <p:cNvPr id="2051" name="Picture 4" descr="Chinstrap penguin"/>
          <p:cNvPicPr>
            <a:picLocks noChangeAspect="1" noChangeArrowheads="1"/>
          </p:cNvPicPr>
          <p:nvPr/>
        </p:nvPicPr>
        <p:blipFill>
          <a:blip r:embed="rId3" cstate="print"/>
          <a:srcRect/>
          <a:stretch>
            <a:fillRect/>
          </a:stretch>
        </p:blipFill>
        <p:spPr bwMode="auto">
          <a:xfrm>
            <a:off x="0" y="1219200"/>
            <a:ext cx="1676400" cy="1113609"/>
          </a:xfrm>
          <a:prstGeom prst="rect">
            <a:avLst/>
          </a:prstGeom>
          <a:noFill/>
          <a:ln w="9525">
            <a:noFill/>
            <a:miter lim="800000"/>
            <a:headEnd/>
            <a:tailEnd/>
          </a:ln>
        </p:spPr>
      </p:pic>
      <p:pic>
        <p:nvPicPr>
          <p:cNvPr id="2052" name="Picture 6" descr="Adelie penguin"/>
          <p:cNvPicPr>
            <a:picLocks noChangeAspect="1" noChangeArrowheads="1"/>
          </p:cNvPicPr>
          <p:nvPr/>
        </p:nvPicPr>
        <p:blipFill>
          <a:blip r:embed="rId4" cstate="print"/>
          <a:srcRect/>
          <a:stretch>
            <a:fillRect/>
          </a:stretch>
        </p:blipFill>
        <p:spPr bwMode="auto">
          <a:xfrm>
            <a:off x="1752600" y="3810000"/>
            <a:ext cx="1524000" cy="1491811"/>
          </a:xfrm>
          <a:prstGeom prst="rect">
            <a:avLst/>
          </a:prstGeom>
          <a:noFill/>
          <a:ln w="9525">
            <a:noFill/>
            <a:miter lim="800000"/>
            <a:headEnd/>
            <a:tailEnd/>
          </a:ln>
        </p:spPr>
      </p:pic>
      <p:pic>
        <p:nvPicPr>
          <p:cNvPr id="2053" name="Picture 8" descr="Gentoo penguin"/>
          <p:cNvPicPr>
            <a:picLocks noChangeAspect="1" noChangeArrowheads="1"/>
          </p:cNvPicPr>
          <p:nvPr/>
        </p:nvPicPr>
        <p:blipFill>
          <a:blip r:embed="rId5" cstate="print"/>
          <a:srcRect/>
          <a:stretch>
            <a:fillRect/>
          </a:stretch>
        </p:blipFill>
        <p:spPr bwMode="auto">
          <a:xfrm>
            <a:off x="0" y="0"/>
            <a:ext cx="1634705" cy="1219200"/>
          </a:xfrm>
          <a:prstGeom prst="rect">
            <a:avLst/>
          </a:prstGeom>
          <a:noFill/>
          <a:ln w="9525">
            <a:noFill/>
            <a:miter lim="800000"/>
            <a:headEnd/>
            <a:tailEnd/>
          </a:ln>
        </p:spPr>
      </p:pic>
      <p:pic>
        <p:nvPicPr>
          <p:cNvPr id="2054" name="Picture 10" descr="Yellow eyed penguin"/>
          <p:cNvPicPr>
            <a:picLocks noChangeAspect="1" noChangeArrowheads="1"/>
          </p:cNvPicPr>
          <p:nvPr/>
        </p:nvPicPr>
        <p:blipFill>
          <a:blip r:embed="rId6" cstate="print"/>
          <a:srcRect/>
          <a:stretch>
            <a:fillRect/>
          </a:stretch>
        </p:blipFill>
        <p:spPr bwMode="auto">
          <a:xfrm>
            <a:off x="1173316" y="5410200"/>
            <a:ext cx="2179484" cy="1447800"/>
          </a:xfrm>
          <a:prstGeom prst="rect">
            <a:avLst/>
          </a:prstGeom>
          <a:noFill/>
          <a:ln w="9525">
            <a:noFill/>
            <a:miter lim="800000"/>
            <a:headEnd/>
            <a:tailEnd/>
          </a:ln>
        </p:spPr>
      </p:pic>
      <p:pic>
        <p:nvPicPr>
          <p:cNvPr id="2055" name="Picture 12" descr="african penguin"/>
          <p:cNvPicPr>
            <a:picLocks noChangeAspect="1" noChangeArrowheads="1"/>
          </p:cNvPicPr>
          <p:nvPr/>
        </p:nvPicPr>
        <p:blipFill>
          <a:blip r:embed="rId7" cstate="print"/>
          <a:srcRect/>
          <a:stretch>
            <a:fillRect/>
          </a:stretch>
        </p:blipFill>
        <p:spPr bwMode="auto">
          <a:xfrm>
            <a:off x="7435643" y="2209800"/>
            <a:ext cx="1708357" cy="1836738"/>
          </a:xfrm>
          <a:prstGeom prst="rect">
            <a:avLst/>
          </a:prstGeom>
          <a:noFill/>
          <a:ln w="9525">
            <a:noFill/>
            <a:miter lim="800000"/>
            <a:headEnd/>
            <a:tailEnd/>
          </a:ln>
        </p:spPr>
      </p:pic>
      <p:pic>
        <p:nvPicPr>
          <p:cNvPr id="2056" name="Picture 14" descr="galapagos penguin photo"/>
          <p:cNvPicPr>
            <a:picLocks noChangeAspect="1" noChangeArrowheads="1"/>
          </p:cNvPicPr>
          <p:nvPr/>
        </p:nvPicPr>
        <p:blipFill>
          <a:blip r:embed="rId8" cstate="print"/>
          <a:srcRect/>
          <a:stretch>
            <a:fillRect/>
          </a:stretch>
        </p:blipFill>
        <p:spPr bwMode="auto">
          <a:xfrm>
            <a:off x="0" y="2286000"/>
            <a:ext cx="1524000" cy="1861102"/>
          </a:xfrm>
          <a:prstGeom prst="rect">
            <a:avLst/>
          </a:prstGeom>
          <a:noFill/>
          <a:ln w="9525">
            <a:noFill/>
            <a:miter lim="800000"/>
            <a:headEnd/>
            <a:tailEnd/>
          </a:ln>
        </p:spPr>
      </p:pic>
      <p:pic>
        <p:nvPicPr>
          <p:cNvPr id="2057" name="Picture 16" descr="Macaroni penguin"/>
          <p:cNvPicPr>
            <a:picLocks noChangeAspect="1" noChangeArrowheads="1"/>
          </p:cNvPicPr>
          <p:nvPr/>
        </p:nvPicPr>
        <p:blipFill>
          <a:blip r:embed="rId9" cstate="print"/>
          <a:srcRect/>
          <a:stretch>
            <a:fillRect/>
          </a:stretch>
        </p:blipFill>
        <p:spPr bwMode="auto">
          <a:xfrm>
            <a:off x="5105400" y="4495800"/>
            <a:ext cx="1847850" cy="2362200"/>
          </a:xfrm>
          <a:prstGeom prst="rect">
            <a:avLst/>
          </a:prstGeom>
          <a:noFill/>
          <a:ln w="9525">
            <a:noFill/>
            <a:miter lim="800000"/>
            <a:headEnd/>
            <a:tailEnd/>
          </a:ln>
        </p:spPr>
      </p:pic>
      <p:pic>
        <p:nvPicPr>
          <p:cNvPr id="2058" name="Picture 17"/>
          <p:cNvPicPr>
            <a:picLocks noChangeAspect="1" noChangeArrowheads="1"/>
          </p:cNvPicPr>
          <p:nvPr/>
        </p:nvPicPr>
        <p:blipFill>
          <a:blip r:embed="rId10" cstate="print"/>
          <a:srcRect/>
          <a:stretch>
            <a:fillRect/>
          </a:stretch>
        </p:blipFill>
        <p:spPr bwMode="auto">
          <a:xfrm>
            <a:off x="7391400" y="0"/>
            <a:ext cx="1371600" cy="2079057"/>
          </a:xfrm>
          <a:prstGeom prst="rect">
            <a:avLst/>
          </a:prstGeom>
          <a:noFill/>
          <a:ln w="9525">
            <a:noFill/>
            <a:miter lim="800000"/>
            <a:headEnd/>
            <a:tailEnd/>
          </a:ln>
        </p:spPr>
      </p:pic>
      <p:pic>
        <p:nvPicPr>
          <p:cNvPr id="2059" name="Picture 19" descr="Erect crested penguin"/>
          <p:cNvPicPr>
            <a:picLocks noChangeAspect="1" noChangeArrowheads="1"/>
          </p:cNvPicPr>
          <p:nvPr/>
        </p:nvPicPr>
        <p:blipFill>
          <a:blip r:embed="rId11" cstate="print"/>
          <a:srcRect/>
          <a:stretch>
            <a:fillRect/>
          </a:stretch>
        </p:blipFill>
        <p:spPr bwMode="auto">
          <a:xfrm>
            <a:off x="0" y="4191000"/>
            <a:ext cx="1752600" cy="1151709"/>
          </a:xfrm>
          <a:prstGeom prst="rect">
            <a:avLst/>
          </a:prstGeom>
          <a:noFill/>
          <a:ln w="9525">
            <a:noFill/>
            <a:miter lim="800000"/>
            <a:headEnd/>
            <a:tailEnd/>
          </a:ln>
        </p:spPr>
      </p:pic>
      <p:pic>
        <p:nvPicPr>
          <p:cNvPr id="2060" name="Picture 21" descr="snares penguin photo"/>
          <p:cNvPicPr>
            <a:picLocks noChangeAspect="1" noChangeArrowheads="1"/>
          </p:cNvPicPr>
          <p:nvPr/>
        </p:nvPicPr>
        <p:blipFill>
          <a:blip r:embed="rId12" cstate="print"/>
          <a:srcRect/>
          <a:stretch>
            <a:fillRect/>
          </a:stretch>
        </p:blipFill>
        <p:spPr bwMode="auto">
          <a:xfrm>
            <a:off x="6858000" y="5543550"/>
            <a:ext cx="2286000" cy="1314450"/>
          </a:xfrm>
          <a:prstGeom prst="rect">
            <a:avLst/>
          </a:prstGeom>
          <a:noFill/>
          <a:ln w="9525">
            <a:noFill/>
            <a:miter lim="800000"/>
            <a:headEnd/>
            <a:tailEnd/>
          </a:ln>
        </p:spPr>
      </p:pic>
      <p:pic>
        <p:nvPicPr>
          <p:cNvPr id="2061" name="Picture 23" descr="Emperor penguin"/>
          <p:cNvPicPr>
            <a:picLocks noChangeAspect="1" noChangeArrowheads="1"/>
          </p:cNvPicPr>
          <p:nvPr/>
        </p:nvPicPr>
        <p:blipFill>
          <a:blip r:embed="rId13" cstate="print"/>
          <a:srcRect/>
          <a:stretch>
            <a:fillRect/>
          </a:stretch>
        </p:blipFill>
        <p:spPr bwMode="auto">
          <a:xfrm>
            <a:off x="6935839" y="4114800"/>
            <a:ext cx="2208161" cy="1466850"/>
          </a:xfrm>
          <a:prstGeom prst="rect">
            <a:avLst/>
          </a:prstGeom>
          <a:noFill/>
          <a:ln w="9525">
            <a:noFill/>
            <a:miter lim="800000"/>
            <a:headEnd/>
            <a:tailEnd/>
          </a:ln>
        </p:spPr>
      </p:pic>
      <p:pic>
        <p:nvPicPr>
          <p:cNvPr id="2062" name="Picture 25" descr="http://www.rareware.com/extras/scribes/9feb06/king_penguin.jpg"/>
          <p:cNvPicPr>
            <a:picLocks noChangeAspect="1" noChangeArrowheads="1"/>
          </p:cNvPicPr>
          <p:nvPr/>
        </p:nvPicPr>
        <p:blipFill>
          <a:blip r:embed="rId14" cstate="print"/>
          <a:srcRect/>
          <a:stretch>
            <a:fillRect/>
          </a:stretch>
        </p:blipFill>
        <p:spPr bwMode="auto">
          <a:xfrm>
            <a:off x="3200400" y="4572000"/>
            <a:ext cx="2057400" cy="2286000"/>
          </a:xfrm>
          <a:prstGeom prst="rect">
            <a:avLst/>
          </a:prstGeom>
          <a:noFill/>
          <a:ln w="9525">
            <a:noFill/>
            <a:miter lim="800000"/>
            <a:headEnd/>
            <a:tailEnd/>
          </a:ln>
        </p:spPr>
      </p:pic>
      <p:sp>
        <p:nvSpPr>
          <p:cNvPr id="15" name="TextBox 14"/>
          <p:cNvSpPr txBox="1"/>
          <p:nvPr/>
        </p:nvSpPr>
        <p:spPr>
          <a:xfrm>
            <a:off x="2133600" y="381000"/>
            <a:ext cx="5029200" cy="3985706"/>
          </a:xfrm>
          <a:prstGeom prst="rect">
            <a:avLst/>
          </a:prstGeom>
          <a:noFill/>
        </p:spPr>
        <p:txBody>
          <a:bodyPr wrap="square" rtlCol="0">
            <a:spAutoFit/>
          </a:bodyPr>
          <a:lstStyle/>
          <a:p>
            <a:pPr algn="ctr"/>
            <a:r>
              <a:rPr lang="en-US" sz="3500" b="1" dirty="0"/>
              <a:t>AIM: What is Evolution and who discovered it?</a:t>
            </a:r>
          </a:p>
          <a:p>
            <a:pPr algn="ctr"/>
            <a:endParaRPr lang="en-US" sz="800" b="1" dirty="0"/>
          </a:p>
          <a:p>
            <a:pPr algn="ctr"/>
            <a:r>
              <a:rPr lang="en-US" sz="3500" b="1" dirty="0"/>
              <a:t>DO NOW: What are these birds and how would you categorize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aul' s Computer\Pictures\Pictures\Florida Spring 2009\DSC_0286.JPG"/>
          <p:cNvPicPr>
            <a:picLocks noChangeAspect="1" noChangeArrowheads="1"/>
          </p:cNvPicPr>
          <p:nvPr/>
        </p:nvPicPr>
        <p:blipFill>
          <a:blip r:embed="rId2" cstate="print"/>
          <a:srcRect/>
          <a:stretch>
            <a:fillRect/>
          </a:stretch>
        </p:blipFill>
        <p:spPr bwMode="auto">
          <a:xfrm>
            <a:off x="95250" y="485775"/>
            <a:ext cx="8896350" cy="5915025"/>
          </a:xfrm>
          <a:prstGeom prst="rect">
            <a:avLst/>
          </a:prstGeom>
          <a:noFill/>
          <a:ln w="9525">
            <a:noFill/>
            <a:miter lim="800000"/>
            <a:headEnd/>
            <a:tailEnd/>
          </a:ln>
        </p:spPr>
      </p:pic>
      <p:pic>
        <p:nvPicPr>
          <p:cNvPr id="45059" name="Picture 3" descr="C:\Users\Paul' s Computer\Pictures\Pictures\Florida Spring 2009\DSC_0277.JPG"/>
          <p:cNvPicPr>
            <a:picLocks noChangeAspect="1" noChangeArrowheads="1"/>
          </p:cNvPicPr>
          <p:nvPr/>
        </p:nvPicPr>
        <p:blipFill>
          <a:blip r:embed="rId3" cstate="print"/>
          <a:srcRect/>
          <a:stretch>
            <a:fillRect/>
          </a:stretch>
        </p:blipFill>
        <p:spPr bwMode="auto">
          <a:xfrm>
            <a:off x="-23813" y="457200"/>
            <a:ext cx="9167813" cy="6096000"/>
          </a:xfrm>
          <a:prstGeom prst="rect">
            <a:avLst/>
          </a:prstGeom>
          <a:noFill/>
          <a:ln w="9525">
            <a:noFill/>
            <a:miter lim="800000"/>
            <a:headEnd/>
            <a:tailEnd/>
          </a:ln>
        </p:spPr>
      </p:pic>
      <p:sp>
        <p:nvSpPr>
          <p:cNvPr id="8" name="TextBox 7"/>
          <p:cNvSpPr txBox="1">
            <a:spLocks noChangeArrowheads="1"/>
          </p:cNvSpPr>
          <p:nvPr/>
        </p:nvSpPr>
        <p:spPr bwMode="auto">
          <a:xfrm>
            <a:off x="762000" y="457200"/>
            <a:ext cx="8382000" cy="1200150"/>
          </a:xfrm>
          <a:prstGeom prst="rect">
            <a:avLst/>
          </a:prstGeom>
          <a:noFill/>
          <a:ln w="9525">
            <a:noFill/>
            <a:miter lim="800000"/>
            <a:headEnd/>
            <a:tailEnd/>
          </a:ln>
        </p:spPr>
        <p:txBody>
          <a:bodyPr>
            <a:spAutoFit/>
          </a:bodyPr>
          <a:lstStyle/>
          <a:p>
            <a:r>
              <a:rPr lang="en-US" sz="7200">
                <a:solidFill>
                  <a:schemeClr val="bg1"/>
                </a:solidFill>
              </a:rPr>
              <a:t>Over 180 years old</a:t>
            </a:r>
          </a:p>
        </p:txBody>
      </p:sp>
      <p:pic>
        <p:nvPicPr>
          <p:cNvPr id="45060" name="Picture 4" descr="C:\Users\Paul' s Computer\Pictures\Pictures\Florida Spring 2009\DSC_0265.JPG"/>
          <p:cNvPicPr>
            <a:picLocks noChangeAspect="1" noChangeArrowheads="1"/>
          </p:cNvPicPr>
          <p:nvPr/>
        </p:nvPicPr>
        <p:blipFill>
          <a:blip r:embed="rId4" cstate="print"/>
          <a:srcRect/>
          <a:stretch>
            <a:fillRect/>
          </a:stretch>
        </p:blipFill>
        <p:spPr bwMode="auto">
          <a:xfrm>
            <a:off x="0" y="457200"/>
            <a:ext cx="9167813" cy="6096000"/>
          </a:xfrm>
          <a:prstGeom prst="rect">
            <a:avLst/>
          </a:prstGeom>
          <a:noFill/>
          <a:ln w="9525">
            <a:noFill/>
            <a:miter lim="800000"/>
            <a:headEnd/>
            <a:tailEnd/>
          </a:ln>
        </p:spPr>
      </p:pic>
      <p:pic>
        <p:nvPicPr>
          <p:cNvPr id="45061" name="Picture 5" descr="C:\Users\Paul' s Computer\Pictures\Pictures\Florida Spring 2009\DSC_0282.JPG"/>
          <p:cNvPicPr>
            <a:picLocks noChangeAspect="1" noChangeArrowheads="1"/>
          </p:cNvPicPr>
          <p:nvPr/>
        </p:nvPicPr>
        <p:blipFill>
          <a:blip r:embed="rId5" cstate="print"/>
          <a:srcRect/>
          <a:stretch>
            <a:fillRect/>
          </a:stretch>
        </p:blipFill>
        <p:spPr bwMode="auto">
          <a:xfrm>
            <a:off x="0" y="457200"/>
            <a:ext cx="9144000" cy="608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500"/>
                                        <p:tgtEl>
                                          <p:spTgt spid="450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5060"/>
                                        </p:tgtEl>
                                        <p:attrNameLst>
                                          <p:attrName>style.visibility</p:attrName>
                                        </p:attrNameLst>
                                      </p:cBhvr>
                                      <p:to>
                                        <p:strVal val="visible"/>
                                      </p:to>
                                    </p:set>
                                    <p:animEffect transition="in" filter="dissolve">
                                      <p:cBhvr>
                                        <p:cTn id="17" dur="500"/>
                                        <p:tgtEl>
                                          <p:spTgt spid="450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061"/>
                                        </p:tgtEl>
                                        <p:attrNameLst>
                                          <p:attrName>style.visibility</p:attrName>
                                        </p:attrNameLst>
                                      </p:cBhvr>
                                      <p:to>
                                        <p:strVal val="visible"/>
                                      </p:to>
                                    </p:set>
                                    <p:animEffect transition="in" filter="dissolve">
                                      <p:cBhvr>
                                        <p:cTn id="22"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FinchTypes"/>
          <p:cNvPicPr>
            <a:picLocks noChangeAspect="1" noChangeArrowheads="1"/>
          </p:cNvPicPr>
          <p:nvPr/>
        </p:nvPicPr>
        <p:blipFill>
          <a:blip r:embed="rId2" cstate="print"/>
          <a:srcRect/>
          <a:stretch>
            <a:fillRect/>
          </a:stretch>
        </p:blipFill>
        <p:spPr bwMode="auto">
          <a:xfrm>
            <a:off x="152400" y="914400"/>
            <a:ext cx="3725863" cy="4419600"/>
          </a:xfrm>
          <a:prstGeom prst="rect">
            <a:avLst/>
          </a:prstGeom>
          <a:noFill/>
          <a:ln w="9525">
            <a:noFill/>
            <a:miter lim="800000"/>
            <a:headEnd/>
            <a:tailEnd/>
          </a:ln>
        </p:spPr>
      </p:pic>
      <p:sp>
        <p:nvSpPr>
          <p:cNvPr id="6152" name="Rectangle 8"/>
          <p:cNvSpPr>
            <a:spLocks noGrp="1" noChangeArrowheads="1"/>
          </p:cNvSpPr>
          <p:nvPr>
            <p:ph type="title"/>
          </p:nvPr>
        </p:nvSpPr>
        <p:spPr>
          <a:xfrm>
            <a:off x="3962400" y="152400"/>
            <a:ext cx="5105400" cy="6705600"/>
          </a:xfrm>
          <a:noFill/>
        </p:spPr>
        <p:txBody>
          <a:bodyPr/>
          <a:lstStyle/>
          <a:p>
            <a:pPr algn="l" eaLnBrk="1" hangingPunct="1"/>
            <a:r>
              <a:rPr lang="en-US" sz="2800" dirty="0">
                <a:latin typeface="Calibri" pitchFamily="34" charset="0"/>
                <a:cs typeface="Calibri" pitchFamily="34" charset="0"/>
              </a:rPr>
              <a:t>*Darwin was interested in the many different types of </a:t>
            </a:r>
            <a:r>
              <a:rPr lang="en-US" sz="2800" u="sng" dirty="0">
                <a:latin typeface="Calibri" pitchFamily="34" charset="0"/>
                <a:cs typeface="Calibri" pitchFamily="34" charset="0"/>
              </a:rPr>
              <a:t>finches</a:t>
            </a:r>
            <a:r>
              <a:rPr lang="en-US" sz="2800" dirty="0">
                <a:latin typeface="Calibri" pitchFamily="34" charset="0"/>
                <a:cs typeface="Calibri" pitchFamily="34" charset="0"/>
              </a:rPr>
              <a:t> found on each of the Galapagos Islands.</a:t>
            </a:r>
            <a:br>
              <a:rPr lang="en-US" sz="2800" dirty="0">
                <a:latin typeface="Calibri" pitchFamily="34" charset="0"/>
                <a:cs typeface="Calibri" pitchFamily="34" charset="0"/>
              </a:rPr>
            </a:br>
            <a:br>
              <a:rPr lang="en-US" sz="2800" dirty="0">
                <a:latin typeface="Calibri" pitchFamily="34" charset="0"/>
                <a:cs typeface="Calibri" pitchFamily="34" charset="0"/>
              </a:rPr>
            </a:br>
            <a:r>
              <a:rPr lang="en-US" sz="2800" dirty="0">
                <a:latin typeface="Calibri" pitchFamily="34" charset="0"/>
                <a:cs typeface="Calibri" pitchFamily="34" charset="0"/>
              </a:rPr>
              <a:t>*He observed that each Island had it’s own type of finch.</a:t>
            </a:r>
            <a:br>
              <a:rPr lang="en-US" sz="2800" dirty="0">
                <a:latin typeface="Calibri" pitchFamily="34" charset="0"/>
                <a:cs typeface="Calibri" pitchFamily="34" charset="0"/>
              </a:rPr>
            </a:br>
            <a:br>
              <a:rPr lang="en-US" sz="2800" dirty="0">
                <a:latin typeface="Calibri" pitchFamily="34" charset="0"/>
                <a:cs typeface="Calibri" pitchFamily="34" charset="0"/>
              </a:rPr>
            </a:br>
            <a:r>
              <a:rPr lang="en-US" sz="2800" dirty="0">
                <a:latin typeface="Calibri" pitchFamily="34" charset="0"/>
                <a:cs typeface="Calibri" pitchFamily="34" charset="0"/>
              </a:rPr>
              <a:t>*The evolution of each different type of finch was due to the finch's diet on that particular island. Those finches that were better adapt to eat the food on that island lived, while those that could not adapt would die out</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linds(horizontal)">
                                      <p:cBhvr>
                                        <p:cTn id="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76200"/>
            <a:ext cx="8915400" cy="1143000"/>
          </a:xfrm>
        </p:spPr>
        <p:txBody>
          <a:bodyPr/>
          <a:lstStyle/>
          <a:p>
            <a:pPr eaLnBrk="1" hangingPunct="1"/>
            <a:r>
              <a:rPr lang="en-US" sz="3100" b="1" dirty="0"/>
              <a:t>What did Darwin learn from his observations?</a:t>
            </a:r>
          </a:p>
        </p:txBody>
      </p:sp>
      <p:sp>
        <p:nvSpPr>
          <p:cNvPr id="4" name="Rectangle 3"/>
          <p:cNvSpPr/>
          <p:nvPr/>
        </p:nvSpPr>
        <p:spPr>
          <a:xfrm>
            <a:off x="304800" y="856357"/>
            <a:ext cx="6019800" cy="6001643"/>
          </a:xfrm>
          <a:prstGeom prst="rect">
            <a:avLst/>
          </a:prstGeom>
        </p:spPr>
        <p:txBody>
          <a:bodyPr wrap="square">
            <a:spAutoFit/>
          </a:bodyPr>
          <a:lstStyle/>
          <a:p>
            <a:pPr marL="514350" indent="-514350">
              <a:defRPr/>
            </a:pPr>
            <a:r>
              <a:rPr lang="en-US" sz="2400" dirty="0">
                <a:latin typeface="Arial" charset="0"/>
              </a:rPr>
              <a:t>Darwin made 5 discoveries through his observations. </a:t>
            </a:r>
          </a:p>
          <a:p>
            <a:pPr marL="514350" indent="-514350">
              <a:defRPr/>
            </a:pPr>
            <a:r>
              <a:rPr lang="en-US" sz="2400" dirty="0">
                <a:solidFill>
                  <a:schemeClr val="accent2"/>
                </a:solidFill>
                <a:latin typeface="Arial" charset="0"/>
              </a:rPr>
              <a:t>1) Genetic Variation- </a:t>
            </a:r>
            <a:r>
              <a:rPr lang="en-US" sz="2400" dirty="0">
                <a:latin typeface="Arial" charset="0"/>
              </a:rPr>
              <a:t>many organisms in a group have similar traits but at the same time they are different from each other. (mutations)</a:t>
            </a:r>
          </a:p>
          <a:p>
            <a:pPr marL="514350" indent="-514350">
              <a:buFontTx/>
              <a:buAutoNum type="arabicParenR"/>
              <a:defRPr/>
            </a:pPr>
            <a:endParaRPr lang="en-US" sz="2400" dirty="0">
              <a:latin typeface="Arial" charset="0"/>
            </a:endParaRPr>
          </a:p>
          <a:p>
            <a:pPr>
              <a:defRPr/>
            </a:pPr>
            <a:r>
              <a:rPr lang="en-US" sz="2400" dirty="0">
                <a:latin typeface="Arial" charset="0"/>
              </a:rPr>
              <a:t>2) </a:t>
            </a:r>
            <a:r>
              <a:rPr lang="en-US" sz="2400" dirty="0">
                <a:solidFill>
                  <a:schemeClr val="accent2"/>
                </a:solidFill>
                <a:latin typeface="Arial" charset="0"/>
              </a:rPr>
              <a:t>Overproduction of Offspring </a:t>
            </a:r>
            <a:r>
              <a:rPr lang="en-US" sz="2400" dirty="0">
                <a:latin typeface="Arial" charset="0"/>
              </a:rPr>
              <a:t>– organisms produce a lot of offspring because they know that some of the offspring will die before reproductive age.</a:t>
            </a:r>
          </a:p>
          <a:p>
            <a:pPr>
              <a:defRPr/>
            </a:pPr>
            <a:endParaRPr lang="en-US" sz="2400" dirty="0">
              <a:latin typeface="Arial" charset="0"/>
            </a:endParaRPr>
          </a:p>
          <a:p>
            <a:pPr>
              <a:defRPr/>
            </a:pPr>
            <a:r>
              <a:rPr lang="en-US" sz="2400" dirty="0">
                <a:latin typeface="Arial" charset="0"/>
              </a:rPr>
              <a:t>3) </a:t>
            </a:r>
            <a:r>
              <a:rPr lang="en-US" sz="2400" dirty="0">
                <a:solidFill>
                  <a:schemeClr val="accent2"/>
                </a:solidFill>
                <a:latin typeface="Arial" charset="0"/>
              </a:rPr>
              <a:t>Competition</a:t>
            </a:r>
            <a:r>
              <a:rPr lang="en-US" sz="2400" dirty="0">
                <a:latin typeface="Arial" charset="0"/>
              </a:rPr>
              <a:t> – organisms may compete for resources (food, water, shelter, mates) causing some to eliminate their competitors or fill specific niches (jobs).</a:t>
            </a:r>
          </a:p>
        </p:txBody>
      </p:sp>
      <p:pic>
        <p:nvPicPr>
          <p:cNvPr id="8194" name="Picture 2" descr="http://www.adolescentadulthood.com/wp-content/uploads/2013/01/ninja-turtles-pictures.jpg">
            <a:hlinkClick r:id="rId2"/>
          </p:cNvPr>
          <p:cNvPicPr>
            <a:picLocks noChangeAspect="1" noChangeArrowheads="1"/>
          </p:cNvPicPr>
          <p:nvPr/>
        </p:nvPicPr>
        <p:blipFill>
          <a:blip r:embed="rId3"/>
          <a:srcRect/>
          <a:stretch>
            <a:fillRect/>
          </a:stretch>
        </p:blipFill>
        <p:spPr bwMode="auto">
          <a:xfrm>
            <a:off x="6248400" y="1066800"/>
            <a:ext cx="2296511" cy="2133600"/>
          </a:xfrm>
          <a:prstGeom prst="rect">
            <a:avLst/>
          </a:prstGeom>
          <a:noFill/>
        </p:spPr>
      </p:pic>
      <p:pic>
        <p:nvPicPr>
          <p:cNvPr id="8196" name="Picture 4" descr="http://i.huffpost.com/gen/592328/thumbs/o-LION-AND-BABY-570.jpg?5">
            <a:hlinkClick r:id="rId4"/>
          </p:cNvPr>
          <p:cNvPicPr>
            <a:picLocks noChangeAspect="1" noChangeArrowheads="1"/>
          </p:cNvPicPr>
          <p:nvPr/>
        </p:nvPicPr>
        <p:blipFill>
          <a:blip r:embed="rId5" cstate="print"/>
          <a:srcRect/>
          <a:stretch>
            <a:fillRect/>
          </a:stretch>
        </p:blipFill>
        <p:spPr bwMode="auto">
          <a:xfrm>
            <a:off x="6553200" y="3276600"/>
            <a:ext cx="1607238" cy="1885950"/>
          </a:xfrm>
          <a:prstGeom prst="rect">
            <a:avLst/>
          </a:prstGeom>
          <a:noFill/>
        </p:spPr>
      </p:pic>
      <p:pic>
        <p:nvPicPr>
          <p:cNvPr id="8198" name="Picture 6" descr="http://thebizzare.com/wp-content/uploads/2008/08/animal-fight-14.jpg">
            <a:hlinkClick r:id="rId6"/>
          </p:cNvPr>
          <p:cNvPicPr>
            <a:picLocks noChangeAspect="1" noChangeArrowheads="1"/>
          </p:cNvPicPr>
          <p:nvPr/>
        </p:nvPicPr>
        <p:blipFill>
          <a:blip r:embed="rId7"/>
          <a:srcRect/>
          <a:stretch>
            <a:fillRect/>
          </a:stretch>
        </p:blipFill>
        <p:spPr bwMode="auto">
          <a:xfrm>
            <a:off x="6400800" y="5257800"/>
            <a:ext cx="1838325" cy="1271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wipe(down)">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8196"/>
                                        </p:tgtEl>
                                        <p:attrNameLst>
                                          <p:attrName>style.visibility</p:attrName>
                                        </p:attrNameLst>
                                      </p:cBhvr>
                                      <p:to>
                                        <p:strVal val="visible"/>
                                      </p:to>
                                    </p:set>
                                    <p:animEffect transition="in" filter="wipe(down)">
                                      <p:cBhvr>
                                        <p:cTn id="25" dur="500"/>
                                        <p:tgtEl>
                                          <p:spTgt spid="819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linds(horizontal)">
                                      <p:cBhvr>
                                        <p:cTn id="30" dur="500"/>
                                        <p:tgtEl>
                                          <p:spTgt spid="4">
                                            <p:txEl>
                                              <p:pRg st="5" end="5"/>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8198"/>
                                        </p:tgtEl>
                                        <p:attrNameLst>
                                          <p:attrName>style.visibility</p:attrName>
                                        </p:attrNameLst>
                                      </p:cBhvr>
                                      <p:to>
                                        <p:strVal val="visible"/>
                                      </p:to>
                                    </p:set>
                                    <p:animEffect transition="in" filter="wipe(down)">
                                      <p:cBhvr>
                                        <p:cTn id="34"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304800"/>
            <a:ext cx="9144000" cy="1143000"/>
          </a:xfrm>
        </p:spPr>
        <p:txBody>
          <a:bodyPr/>
          <a:lstStyle/>
          <a:p>
            <a:pPr eaLnBrk="1" hangingPunct="1"/>
            <a:r>
              <a:rPr lang="en-US" sz="3200" b="1" dirty="0"/>
              <a:t>What did Darwin get from his observations? </a:t>
            </a:r>
            <a:endParaRPr lang="en-US" sz="3200" dirty="0"/>
          </a:p>
        </p:txBody>
      </p:sp>
      <p:sp>
        <p:nvSpPr>
          <p:cNvPr id="3" name="Rectangle 2"/>
          <p:cNvSpPr>
            <a:spLocks noChangeArrowheads="1"/>
          </p:cNvSpPr>
          <p:nvPr/>
        </p:nvSpPr>
        <p:spPr bwMode="auto">
          <a:xfrm>
            <a:off x="304800" y="533400"/>
            <a:ext cx="5486400" cy="6370975"/>
          </a:xfrm>
          <a:prstGeom prst="rect">
            <a:avLst/>
          </a:prstGeom>
          <a:noFill/>
          <a:ln w="9525">
            <a:noFill/>
            <a:miter lim="800000"/>
            <a:headEnd/>
            <a:tailEnd/>
          </a:ln>
        </p:spPr>
        <p:txBody>
          <a:bodyPr wrap="square">
            <a:spAutoFit/>
          </a:bodyPr>
          <a:lstStyle/>
          <a:p>
            <a:r>
              <a:rPr lang="en-US" sz="2400" dirty="0"/>
              <a:t>4) </a:t>
            </a:r>
            <a:r>
              <a:rPr lang="en-US" sz="2400" dirty="0">
                <a:solidFill>
                  <a:schemeClr val="accent2"/>
                </a:solidFill>
              </a:rPr>
              <a:t>Natural Selection </a:t>
            </a:r>
            <a:r>
              <a:rPr lang="en-US" sz="2400" dirty="0"/>
              <a:t>– those organisms that have the desirable traits (fittest) will survive and be able to reproduce. Those that do not have these desirable traits will become extinct.</a:t>
            </a:r>
          </a:p>
          <a:p>
            <a:endParaRPr lang="en-US" sz="2400" dirty="0"/>
          </a:p>
          <a:p>
            <a:r>
              <a:rPr lang="en-US" sz="2400" dirty="0"/>
              <a:t>5) </a:t>
            </a:r>
            <a:r>
              <a:rPr lang="en-US" sz="2400" dirty="0">
                <a:solidFill>
                  <a:schemeClr val="accent2"/>
                </a:solidFill>
              </a:rPr>
              <a:t>Change in Traits </a:t>
            </a:r>
            <a:r>
              <a:rPr lang="en-US" sz="2400" dirty="0"/>
              <a:t>– due to mutations and changes in the environment, many new genes develop. If the mutation helps the organism survive, the mutation may be passed to new </a:t>
            </a:r>
            <a:r>
              <a:rPr lang="en-US" sz="2400" dirty="0" err="1"/>
              <a:t>offsprings</a:t>
            </a:r>
            <a:r>
              <a:rPr lang="en-US" sz="2400" dirty="0"/>
              <a:t>. But if a mutation hinders chances of survival, the new gene will not be passed on because the organism will die before it can reproduce. (done over a long period of time)</a:t>
            </a:r>
          </a:p>
        </p:txBody>
      </p:sp>
      <p:pic>
        <p:nvPicPr>
          <p:cNvPr id="7170" name="Picture 2" descr="http://t1.gstatic.com/images?q=tbn:ANd9GcTc2abBsFRBL74k2hVt9tuTC_LxkWjpWrE9_v_zr43O61Shbx-tVg">
            <a:hlinkClick r:id="rId2"/>
          </p:cNvPr>
          <p:cNvPicPr>
            <a:picLocks noChangeAspect="1" noChangeArrowheads="1"/>
          </p:cNvPicPr>
          <p:nvPr/>
        </p:nvPicPr>
        <p:blipFill>
          <a:blip r:embed="rId3"/>
          <a:srcRect/>
          <a:stretch>
            <a:fillRect/>
          </a:stretch>
        </p:blipFill>
        <p:spPr bwMode="auto">
          <a:xfrm>
            <a:off x="5867400" y="533400"/>
            <a:ext cx="3276600" cy="2187131"/>
          </a:xfrm>
          <a:prstGeom prst="rect">
            <a:avLst/>
          </a:prstGeom>
          <a:noFill/>
        </p:spPr>
      </p:pic>
      <p:pic>
        <p:nvPicPr>
          <p:cNvPr id="7172" name="Picture 4" descr="http://media.smithsonianmag.com/images/consequences-of-evolution-631.jpg">
            <a:hlinkClick r:id="rId4"/>
          </p:cNvPr>
          <p:cNvPicPr>
            <a:picLocks noChangeAspect="1" noChangeArrowheads="1"/>
          </p:cNvPicPr>
          <p:nvPr/>
        </p:nvPicPr>
        <p:blipFill>
          <a:blip r:embed="rId5"/>
          <a:srcRect/>
          <a:stretch>
            <a:fillRect/>
          </a:stretch>
        </p:blipFill>
        <p:spPr bwMode="auto">
          <a:xfrm>
            <a:off x="5593457" y="3810000"/>
            <a:ext cx="3550543" cy="1685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ipe(down)">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wipe(down)">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u="sng" dirty="0"/>
              <a:t>Jean-Baptiste Lamarck</a:t>
            </a:r>
          </a:p>
        </p:txBody>
      </p:sp>
      <p:sp>
        <p:nvSpPr>
          <p:cNvPr id="15363" name="Rectangle 3"/>
          <p:cNvSpPr>
            <a:spLocks noGrp="1" noChangeArrowheads="1"/>
          </p:cNvSpPr>
          <p:nvPr>
            <p:ph type="body" idx="1"/>
          </p:nvPr>
        </p:nvSpPr>
        <p:spPr>
          <a:xfrm>
            <a:off x="228600" y="1447800"/>
            <a:ext cx="5715000" cy="5257800"/>
          </a:xfrm>
        </p:spPr>
        <p:txBody>
          <a:bodyPr/>
          <a:lstStyle/>
          <a:p>
            <a:pPr eaLnBrk="1" hangingPunct="1"/>
            <a:r>
              <a:rPr lang="en-US" dirty="0"/>
              <a:t>50 years </a:t>
            </a:r>
            <a:r>
              <a:rPr lang="en-US" b="1" u="sng" dirty="0"/>
              <a:t>before</a:t>
            </a:r>
            <a:r>
              <a:rPr lang="en-US" dirty="0"/>
              <a:t> Darwin another scientist had his own idea of how evolution occurred.</a:t>
            </a:r>
          </a:p>
          <a:p>
            <a:pPr eaLnBrk="1" hangingPunct="1"/>
            <a:endParaRPr lang="en-US" dirty="0"/>
          </a:p>
          <a:p>
            <a:pPr eaLnBrk="1" hangingPunct="1"/>
            <a:r>
              <a:rPr lang="en-US" dirty="0">
                <a:solidFill>
                  <a:srgbClr val="0000FF"/>
                </a:solidFill>
              </a:rPr>
              <a:t>He was the first to attempt to explain </a:t>
            </a:r>
            <a:r>
              <a:rPr lang="en-US" b="1" u="sng" dirty="0">
                <a:solidFill>
                  <a:srgbClr val="0000FF"/>
                </a:solidFill>
              </a:rPr>
              <a:t>scientifically </a:t>
            </a:r>
            <a:r>
              <a:rPr lang="en-US" dirty="0">
                <a:solidFill>
                  <a:srgbClr val="0000FF"/>
                </a:solidFill>
              </a:rPr>
              <a:t>how species evolve and change over time.</a:t>
            </a:r>
            <a:endParaRPr lang="en-US" b="1" u="sng" dirty="0">
              <a:solidFill>
                <a:srgbClr val="0000FF"/>
              </a:solidFill>
            </a:endParaRPr>
          </a:p>
          <a:p>
            <a:pPr eaLnBrk="1" hangingPunct="1"/>
            <a:endParaRPr lang="en-US" dirty="0"/>
          </a:p>
          <a:p>
            <a:pPr eaLnBrk="1" hangingPunct="1"/>
            <a:endParaRPr lang="en-US" dirty="0"/>
          </a:p>
        </p:txBody>
      </p:sp>
      <p:pic>
        <p:nvPicPr>
          <p:cNvPr id="15364" name="Picture 5" descr="© Corbis"/>
          <p:cNvPicPr>
            <a:picLocks noChangeAspect="1" noChangeArrowheads="1"/>
          </p:cNvPicPr>
          <p:nvPr/>
        </p:nvPicPr>
        <p:blipFill>
          <a:blip r:embed="rId2" cstate="print"/>
          <a:srcRect/>
          <a:stretch>
            <a:fillRect/>
          </a:stretch>
        </p:blipFill>
        <p:spPr bwMode="auto">
          <a:xfrm>
            <a:off x="6172200" y="2362200"/>
            <a:ext cx="2544763" cy="35353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1143000"/>
          </a:xfrm>
        </p:spPr>
        <p:txBody>
          <a:bodyPr/>
          <a:lstStyle/>
          <a:p>
            <a:pPr eaLnBrk="1" hangingPunct="1"/>
            <a:r>
              <a:rPr lang="en-US" u="sng" dirty="0"/>
              <a:t>Lamarck’s Theory</a:t>
            </a:r>
            <a:endParaRPr lang="en-US" dirty="0"/>
          </a:p>
        </p:txBody>
      </p:sp>
      <p:sp>
        <p:nvSpPr>
          <p:cNvPr id="3" name="Content Placeholder 2"/>
          <p:cNvSpPr>
            <a:spLocks noGrp="1"/>
          </p:cNvSpPr>
          <p:nvPr>
            <p:ph idx="1"/>
          </p:nvPr>
        </p:nvSpPr>
        <p:spPr>
          <a:xfrm>
            <a:off x="0" y="990600"/>
            <a:ext cx="8991600" cy="4754563"/>
          </a:xfrm>
        </p:spPr>
        <p:txBody>
          <a:bodyPr/>
          <a:lstStyle/>
          <a:p>
            <a:pPr eaLnBrk="1" hangingPunct="1"/>
            <a:r>
              <a:rPr lang="en-US" sz="2600" dirty="0"/>
              <a:t>Lamarck believed that when environments changed, organisms had to change their behavior and anatomy to survive.</a:t>
            </a:r>
          </a:p>
          <a:p>
            <a:pPr eaLnBrk="1" hangingPunct="1"/>
            <a:r>
              <a:rPr lang="en-US" sz="900" dirty="0"/>
              <a:t> </a:t>
            </a:r>
          </a:p>
          <a:p>
            <a:pPr eaLnBrk="1" hangingPunct="1"/>
            <a:r>
              <a:rPr lang="en-US" sz="2500" dirty="0"/>
              <a:t>If an organism began to use a body part more than they had in the past, that body part would increase in size during the lifetime of that organism. This is called acquired traits.</a:t>
            </a:r>
          </a:p>
          <a:p>
            <a:pPr eaLnBrk="1" hangingPunct="1"/>
            <a:endParaRPr lang="en-US" sz="900" dirty="0"/>
          </a:p>
          <a:p>
            <a:pPr eaLnBrk="1" hangingPunct="1"/>
            <a:r>
              <a:rPr lang="en-US" sz="2600" dirty="0"/>
              <a:t> Lamarck believed if a giraffe stretched its neck to reach for high leaves, its neck would get longer. Its offspring would inherit the longer neck, and continued stretching would make it longer still over several generations.</a:t>
            </a:r>
          </a:p>
          <a:p>
            <a:pPr eaLnBrk="1" hangingPunct="1"/>
            <a:endParaRPr lang="en-US" sz="900" dirty="0"/>
          </a:p>
          <a:p>
            <a:pPr eaLnBrk="1" hangingPunct="1"/>
            <a:r>
              <a:rPr lang="en-US" sz="2600" dirty="0"/>
              <a:t> Meanwhile organs that organisms stopped using would shrink and eventually vanish.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transformism.org/wp-content/uploads/2009/01/tf-giraffe_lamark.jpg"/>
          <p:cNvPicPr>
            <a:picLocks noChangeAspect="1" noChangeArrowheads="1"/>
          </p:cNvPicPr>
          <p:nvPr/>
        </p:nvPicPr>
        <p:blipFill>
          <a:blip r:embed="rId2" cstate="print"/>
          <a:srcRect/>
          <a:stretch>
            <a:fillRect/>
          </a:stretch>
        </p:blipFill>
        <p:spPr bwMode="auto">
          <a:xfrm>
            <a:off x="533400" y="304800"/>
            <a:ext cx="7886700" cy="5638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21701788_neck"/>
          <p:cNvPicPr>
            <a:picLocks noChangeAspect="1" noChangeArrowheads="1"/>
          </p:cNvPicPr>
          <p:nvPr/>
        </p:nvPicPr>
        <p:blipFill>
          <a:blip r:embed="rId2" cstate="print"/>
          <a:srcRect/>
          <a:stretch>
            <a:fillRect/>
          </a:stretch>
        </p:blipFill>
        <p:spPr bwMode="auto">
          <a:xfrm>
            <a:off x="4876800" y="152400"/>
            <a:ext cx="4149725" cy="6477000"/>
          </a:xfrm>
          <a:prstGeom prst="rect">
            <a:avLst/>
          </a:prstGeom>
          <a:noFill/>
          <a:ln w="9525">
            <a:noFill/>
            <a:miter lim="800000"/>
            <a:headEnd/>
            <a:tailEnd/>
          </a:ln>
        </p:spPr>
      </p:pic>
      <p:pic>
        <p:nvPicPr>
          <p:cNvPr id="18435" name="Picture 7" descr="neckrings"/>
          <p:cNvPicPr>
            <a:picLocks noChangeAspect="1" noChangeArrowheads="1"/>
          </p:cNvPicPr>
          <p:nvPr/>
        </p:nvPicPr>
        <p:blipFill>
          <a:blip r:embed="rId3" cstate="print"/>
          <a:srcRect/>
          <a:stretch>
            <a:fillRect/>
          </a:stretch>
        </p:blipFill>
        <p:spPr bwMode="auto">
          <a:xfrm>
            <a:off x="304800" y="152400"/>
            <a:ext cx="4114800" cy="2765425"/>
          </a:xfrm>
          <a:prstGeom prst="rect">
            <a:avLst/>
          </a:prstGeom>
          <a:noFill/>
          <a:ln w="9525">
            <a:noFill/>
            <a:miter lim="800000"/>
            <a:headEnd/>
            <a:tailEnd/>
          </a:ln>
        </p:spPr>
      </p:pic>
      <p:sp>
        <p:nvSpPr>
          <p:cNvPr id="18440" name="Text Box 8"/>
          <p:cNvSpPr txBox="1">
            <a:spLocks noChangeArrowheads="1"/>
          </p:cNvSpPr>
          <p:nvPr/>
        </p:nvSpPr>
        <p:spPr bwMode="auto">
          <a:xfrm>
            <a:off x="152400" y="2895600"/>
            <a:ext cx="4724400" cy="2592388"/>
          </a:xfrm>
          <a:prstGeom prst="rect">
            <a:avLst/>
          </a:prstGeom>
          <a:noFill/>
          <a:ln w="9525">
            <a:noFill/>
            <a:miter lim="800000"/>
            <a:headEnd/>
            <a:tailEnd/>
          </a:ln>
        </p:spPr>
        <p:txBody>
          <a:bodyPr>
            <a:spAutoFit/>
          </a:bodyPr>
          <a:lstStyle/>
          <a:p>
            <a:pPr>
              <a:spcBef>
                <a:spcPct val="50000"/>
              </a:spcBef>
              <a:buFontTx/>
              <a:buChar char="•"/>
            </a:pPr>
            <a:r>
              <a:rPr lang="en-US" sz="2500" dirty="0"/>
              <a:t>Unfortunately for Lamarck theory, acquired characteristics are NOT passed on to offspring.</a:t>
            </a:r>
          </a:p>
          <a:p>
            <a:pPr>
              <a:spcBef>
                <a:spcPct val="50000"/>
              </a:spcBef>
              <a:buFontTx/>
              <a:buChar char="•"/>
            </a:pPr>
            <a:r>
              <a:rPr lang="en-US" sz="2500" dirty="0"/>
              <a:t>Because these characteristics do not affect your DNA/genes, they cannot be inherited.</a:t>
            </a:r>
          </a:p>
        </p:txBody>
      </p:sp>
      <p:pic>
        <p:nvPicPr>
          <p:cNvPr id="18438" name="Picture 6" descr="http://img1.photographersdirect.com/img/18534/wm/pd1156426.jpg"/>
          <p:cNvPicPr>
            <a:picLocks noChangeAspect="1" noChangeArrowheads="1"/>
          </p:cNvPicPr>
          <p:nvPr/>
        </p:nvPicPr>
        <p:blipFill>
          <a:blip r:embed="rId4" cstate="print"/>
          <a:srcRect/>
          <a:stretch>
            <a:fillRect/>
          </a:stretch>
        </p:blipFill>
        <p:spPr bwMode="auto">
          <a:xfrm>
            <a:off x="4729163" y="76200"/>
            <a:ext cx="4414837" cy="6629400"/>
          </a:xfrm>
          <a:prstGeom prst="rect">
            <a:avLst/>
          </a:prstGeom>
          <a:noFill/>
          <a:ln w="9525">
            <a:noFill/>
            <a:miter lim="800000"/>
            <a:headEnd/>
            <a:tailEnd/>
          </a:ln>
        </p:spPr>
      </p:pic>
      <p:pic>
        <p:nvPicPr>
          <p:cNvPr id="3074" name="Picture 2" descr="http://3.bp.blogspot.com/_12aWC-rGg_4/TT3ioqydUEI/AAAAAAAAASI/KVsCl8jVBZY/s1600/tattoo_baby_blanket.jpg">
            <a:hlinkClick r:id="rId5"/>
          </p:cNvPr>
          <p:cNvPicPr>
            <a:picLocks noChangeAspect="1" noChangeArrowheads="1"/>
          </p:cNvPicPr>
          <p:nvPr/>
        </p:nvPicPr>
        <p:blipFill>
          <a:blip r:embed="rId6"/>
          <a:srcRect/>
          <a:stretch>
            <a:fillRect/>
          </a:stretch>
        </p:blipFill>
        <p:spPr bwMode="auto">
          <a:xfrm>
            <a:off x="152400" y="85724"/>
            <a:ext cx="4352925" cy="2886076"/>
          </a:xfrm>
          <a:prstGeom prst="rect">
            <a:avLst/>
          </a:prstGeom>
          <a:noFill/>
        </p:spPr>
      </p:pic>
      <p:pic>
        <p:nvPicPr>
          <p:cNvPr id="3076" name="Picture 4" descr="http://3.bp.blogspot.com/-e9DWLO8XmhA/T9nICFkL_qI/AAAAAAAAAco/1nur2xf5rro/s640/women-tattoo-pics-photos+(11).jpg">
            <a:hlinkClick r:id="rId7"/>
          </p:cNvPr>
          <p:cNvPicPr>
            <a:picLocks noChangeAspect="1" noChangeArrowheads="1"/>
          </p:cNvPicPr>
          <p:nvPr/>
        </p:nvPicPr>
        <p:blipFill>
          <a:blip r:embed="rId8"/>
          <a:srcRect/>
          <a:stretch>
            <a:fillRect/>
          </a:stretch>
        </p:blipFill>
        <p:spPr bwMode="auto">
          <a:xfrm>
            <a:off x="4724400" y="0"/>
            <a:ext cx="4682359" cy="6858000"/>
          </a:xfrm>
          <a:prstGeom prst="rect">
            <a:avLst/>
          </a:prstGeom>
          <a:noFill/>
        </p:spPr>
      </p:pic>
      <p:sp>
        <p:nvSpPr>
          <p:cNvPr id="8" name="TextBox 7"/>
          <p:cNvSpPr txBox="1"/>
          <p:nvPr/>
        </p:nvSpPr>
        <p:spPr>
          <a:xfrm>
            <a:off x="533400" y="5715000"/>
            <a:ext cx="3810000" cy="707886"/>
          </a:xfrm>
          <a:prstGeom prst="rect">
            <a:avLst/>
          </a:prstGeom>
          <a:noFill/>
        </p:spPr>
        <p:txBody>
          <a:bodyPr wrap="square" rtlCol="0">
            <a:spAutoFit/>
          </a:bodyPr>
          <a:lstStyle/>
          <a:p>
            <a:pPr algn="ctr"/>
            <a:r>
              <a:rPr lang="en-US" sz="2000" dirty="0"/>
              <a:t>A tattooed woman will not give birth to a tattooed baby.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animEffect transition="in" filter="randombar(horizontal)">
                                      <p:cBhvr>
                                        <p:cTn id="7" dur="500"/>
                                        <p:tgtEl>
                                          <p:spTgt spid="184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440">
                                            <p:txEl>
                                              <p:pRg st="1" end="1"/>
                                            </p:txEl>
                                          </p:spTgt>
                                        </p:tgtEl>
                                        <p:attrNameLst>
                                          <p:attrName>style.visibility</p:attrName>
                                        </p:attrNameLst>
                                      </p:cBhvr>
                                      <p:to>
                                        <p:strVal val="visible"/>
                                      </p:to>
                                    </p:set>
                                    <p:animEffect transition="in" filter="randombar(horizontal)">
                                      <p:cBhvr>
                                        <p:cTn id="12" dur="500"/>
                                        <p:tgtEl>
                                          <p:spTgt spid="18440">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dissolve">
                                      <p:cBhvr>
                                        <p:cTn id="16" dur="500"/>
                                        <p:tgtEl>
                                          <p:spTgt spid="184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wipe(down)">
                                      <p:cBhvr>
                                        <p:cTn id="21" dur="500"/>
                                        <p:tgtEl>
                                          <p:spTgt spid="3076"/>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00"/>
                                        <p:tgtEl>
                                          <p:spTgt spid="3074"/>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build="p" autoUpdateAnimBg="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Let’s Compare!</a:t>
            </a:r>
          </a:p>
        </p:txBody>
      </p:sp>
      <p:sp>
        <p:nvSpPr>
          <p:cNvPr id="19459" name="TextBox 5"/>
          <p:cNvSpPr txBox="1">
            <a:spLocks noChangeArrowheads="1"/>
          </p:cNvSpPr>
          <p:nvPr/>
        </p:nvSpPr>
        <p:spPr bwMode="auto">
          <a:xfrm>
            <a:off x="838200" y="1219200"/>
            <a:ext cx="7162800" cy="646113"/>
          </a:xfrm>
          <a:prstGeom prst="rect">
            <a:avLst/>
          </a:prstGeom>
          <a:noFill/>
          <a:ln w="9525">
            <a:noFill/>
            <a:miter lim="800000"/>
            <a:headEnd/>
            <a:tailEnd/>
          </a:ln>
        </p:spPr>
        <p:txBody>
          <a:bodyPr>
            <a:spAutoFit/>
          </a:bodyPr>
          <a:lstStyle/>
          <a:p>
            <a:r>
              <a:rPr lang="en-US" sz="3600" b="1"/>
              <a:t>Darwin                        Lamarck</a:t>
            </a:r>
          </a:p>
        </p:txBody>
      </p:sp>
      <p:cxnSp>
        <p:nvCxnSpPr>
          <p:cNvPr id="8" name="Straight Connector 7"/>
          <p:cNvCxnSpPr/>
          <p:nvPr/>
        </p:nvCxnSpPr>
        <p:spPr>
          <a:xfrm>
            <a:off x="762000" y="1981200"/>
            <a:ext cx="7620000" cy="1588"/>
          </a:xfrm>
          <a:prstGeom prst="line">
            <a:avLst/>
          </a:prstGeom>
          <a:ln w="825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57200" y="2133600"/>
            <a:ext cx="3581400" cy="4832350"/>
          </a:xfrm>
          <a:prstGeom prst="rect">
            <a:avLst/>
          </a:prstGeom>
          <a:noFill/>
          <a:ln w="9525">
            <a:noFill/>
            <a:miter lim="800000"/>
            <a:headEnd/>
            <a:tailEnd/>
          </a:ln>
        </p:spPr>
        <p:txBody>
          <a:bodyPr>
            <a:spAutoFit/>
          </a:bodyPr>
          <a:lstStyle/>
          <a:p>
            <a:pPr>
              <a:buFont typeface="Arial" pitchFamily="34" charset="0"/>
              <a:buChar char="•"/>
            </a:pPr>
            <a:r>
              <a:rPr lang="en-US" sz="2800"/>
              <a:t>Variations within species</a:t>
            </a:r>
          </a:p>
          <a:p>
            <a:pPr>
              <a:buFont typeface="Arial" pitchFamily="34" charset="0"/>
              <a:buChar char="•"/>
            </a:pPr>
            <a:r>
              <a:rPr lang="en-US" sz="2800">
                <a:solidFill>
                  <a:schemeClr val="accent2"/>
                </a:solidFill>
              </a:rPr>
              <a:t>Inheritance of parents genes</a:t>
            </a:r>
          </a:p>
          <a:p>
            <a:pPr>
              <a:buFont typeface="Arial" pitchFamily="34" charset="0"/>
              <a:buChar char="•"/>
            </a:pPr>
            <a:r>
              <a:rPr lang="en-US" sz="2800">
                <a:solidFill>
                  <a:schemeClr val="accent2"/>
                </a:solidFill>
              </a:rPr>
              <a:t>Only those that are </a:t>
            </a:r>
            <a:r>
              <a:rPr lang="en-US" sz="2800"/>
              <a:t>fittest will pass their traits</a:t>
            </a:r>
          </a:p>
          <a:p>
            <a:pPr>
              <a:buFont typeface="Arial" pitchFamily="34" charset="0"/>
              <a:buChar char="•"/>
            </a:pPr>
            <a:r>
              <a:rPr lang="en-US" sz="2800">
                <a:solidFill>
                  <a:schemeClr val="accent2"/>
                </a:solidFill>
              </a:rPr>
              <a:t>Species who fail to pass on their traits will become extinct</a:t>
            </a:r>
          </a:p>
          <a:p>
            <a:pPr>
              <a:buFont typeface="Arial" pitchFamily="34" charset="0"/>
              <a:buChar char="•"/>
            </a:pPr>
            <a:endParaRPr lang="en-US" sz="2800">
              <a:solidFill>
                <a:schemeClr val="accent2"/>
              </a:solidFill>
            </a:endParaRPr>
          </a:p>
        </p:txBody>
      </p:sp>
      <p:sp>
        <p:nvSpPr>
          <p:cNvPr id="10" name="TextBox 9"/>
          <p:cNvSpPr txBox="1">
            <a:spLocks noChangeArrowheads="1"/>
          </p:cNvSpPr>
          <p:nvPr/>
        </p:nvSpPr>
        <p:spPr bwMode="auto">
          <a:xfrm>
            <a:off x="4572000" y="2025650"/>
            <a:ext cx="4038600" cy="4832350"/>
          </a:xfrm>
          <a:prstGeom prst="rect">
            <a:avLst/>
          </a:prstGeom>
          <a:noFill/>
          <a:ln w="9525">
            <a:noFill/>
            <a:miter lim="800000"/>
            <a:headEnd/>
            <a:tailEnd/>
          </a:ln>
        </p:spPr>
        <p:txBody>
          <a:bodyPr>
            <a:spAutoFit/>
          </a:bodyPr>
          <a:lstStyle/>
          <a:p>
            <a:pPr>
              <a:buFont typeface="Arial" pitchFamily="34" charset="0"/>
              <a:buChar char="•"/>
            </a:pPr>
            <a:r>
              <a:rPr lang="en-US" sz="2800">
                <a:solidFill>
                  <a:schemeClr val="accent2"/>
                </a:solidFill>
              </a:rPr>
              <a:t>Traits are shown when they are used</a:t>
            </a:r>
          </a:p>
          <a:p>
            <a:pPr>
              <a:buFont typeface="Arial" pitchFamily="34" charset="0"/>
              <a:buChar char="•"/>
            </a:pPr>
            <a:r>
              <a:rPr lang="en-US" sz="2800"/>
              <a:t>Parents can pass on these “acquired” traits to their offspring.</a:t>
            </a:r>
          </a:p>
          <a:p>
            <a:pPr>
              <a:buFont typeface="Arial" pitchFamily="34" charset="0"/>
              <a:buChar char="•"/>
            </a:pPr>
            <a:r>
              <a:rPr lang="en-US" sz="2800">
                <a:solidFill>
                  <a:schemeClr val="accent2"/>
                </a:solidFill>
              </a:rPr>
              <a:t>There was an increasing complexity with in all organisms</a:t>
            </a:r>
          </a:p>
          <a:p>
            <a:pPr>
              <a:buFont typeface="Arial" pitchFamily="34" charset="0"/>
              <a:buChar char="•"/>
            </a:pPr>
            <a:r>
              <a:rPr lang="en-US" sz="2800"/>
              <a:t>There was no such thing as extinction.</a:t>
            </a:r>
          </a:p>
          <a:p>
            <a:pPr>
              <a:buFont typeface="Arial" pitchFamily="34" charset="0"/>
              <a:buChar char="•"/>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533400" y="457200"/>
            <a:ext cx="1524000" cy="646113"/>
          </a:xfrm>
          <a:prstGeom prst="rect">
            <a:avLst/>
          </a:prstGeom>
          <a:noFill/>
          <a:ln w="9525">
            <a:noFill/>
            <a:miter lim="800000"/>
            <a:headEnd/>
            <a:tailEnd/>
          </a:ln>
        </p:spPr>
        <p:txBody>
          <a:bodyPr>
            <a:spAutoFit/>
          </a:bodyPr>
          <a:lstStyle/>
          <a:p>
            <a:pPr algn="ctr"/>
            <a:r>
              <a:rPr lang="en-US"/>
              <a:t>Yellow face Feathers</a:t>
            </a:r>
          </a:p>
        </p:txBody>
      </p:sp>
      <p:sp>
        <p:nvSpPr>
          <p:cNvPr id="3075" name="TextBox 4"/>
          <p:cNvSpPr txBox="1">
            <a:spLocks noChangeArrowheads="1"/>
          </p:cNvSpPr>
          <p:nvPr/>
        </p:nvSpPr>
        <p:spPr bwMode="auto">
          <a:xfrm>
            <a:off x="2438400" y="496888"/>
            <a:ext cx="1524000" cy="646112"/>
          </a:xfrm>
          <a:prstGeom prst="rect">
            <a:avLst/>
          </a:prstGeom>
          <a:noFill/>
          <a:ln w="9525">
            <a:noFill/>
            <a:miter lim="800000"/>
            <a:headEnd/>
            <a:tailEnd/>
          </a:ln>
        </p:spPr>
        <p:txBody>
          <a:bodyPr>
            <a:spAutoFit/>
          </a:bodyPr>
          <a:lstStyle/>
          <a:p>
            <a:pPr algn="ctr"/>
            <a:r>
              <a:rPr lang="en-US"/>
              <a:t>Yellow Crest Feathers</a:t>
            </a:r>
          </a:p>
        </p:txBody>
      </p:sp>
      <p:sp>
        <p:nvSpPr>
          <p:cNvPr id="3076" name="TextBox 5"/>
          <p:cNvSpPr txBox="1">
            <a:spLocks noChangeArrowheads="1"/>
          </p:cNvSpPr>
          <p:nvPr/>
        </p:nvSpPr>
        <p:spPr bwMode="auto">
          <a:xfrm>
            <a:off x="4419600" y="447675"/>
            <a:ext cx="1828800" cy="923925"/>
          </a:xfrm>
          <a:prstGeom prst="rect">
            <a:avLst/>
          </a:prstGeom>
          <a:noFill/>
          <a:ln w="9525">
            <a:noFill/>
            <a:miter lim="800000"/>
            <a:headEnd/>
            <a:tailEnd/>
          </a:ln>
        </p:spPr>
        <p:txBody>
          <a:bodyPr>
            <a:spAutoFit/>
          </a:bodyPr>
          <a:lstStyle/>
          <a:p>
            <a:pPr algn="ctr"/>
            <a:r>
              <a:rPr lang="en-US"/>
              <a:t>Black and White Feathers Face</a:t>
            </a:r>
          </a:p>
        </p:txBody>
      </p:sp>
      <p:sp>
        <p:nvSpPr>
          <p:cNvPr id="3077" name="TextBox 6"/>
          <p:cNvSpPr txBox="1">
            <a:spLocks noChangeArrowheads="1"/>
          </p:cNvSpPr>
          <p:nvPr/>
        </p:nvSpPr>
        <p:spPr bwMode="auto">
          <a:xfrm>
            <a:off x="6781800" y="381000"/>
            <a:ext cx="1828800" cy="923925"/>
          </a:xfrm>
          <a:prstGeom prst="rect">
            <a:avLst/>
          </a:prstGeom>
          <a:noFill/>
          <a:ln w="9525">
            <a:noFill/>
            <a:miter lim="800000"/>
            <a:headEnd/>
            <a:tailEnd/>
          </a:ln>
        </p:spPr>
        <p:txBody>
          <a:bodyPr>
            <a:spAutoFit/>
          </a:bodyPr>
          <a:lstStyle/>
          <a:p>
            <a:pPr algn="ctr"/>
            <a:r>
              <a:rPr lang="en-US"/>
              <a:t>Non - Black and White Feathers Face</a:t>
            </a:r>
          </a:p>
        </p:txBody>
      </p:sp>
      <p:pic>
        <p:nvPicPr>
          <p:cNvPr id="3078" name="Picture 8" descr="Gentoo penguin"/>
          <p:cNvPicPr>
            <a:picLocks noChangeAspect="1" noChangeArrowheads="1"/>
          </p:cNvPicPr>
          <p:nvPr/>
        </p:nvPicPr>
        <p:blipFill>
          <a:blip r:embed="rId2" cstate="print"/>
          <a:srcRect/>
          <a:stretch>
            <a:fillRect/>
          </a:stretch>
        </p:blipFill>
        <p:spPr bwMode="auto">
          <a:xfrm>
            <a:off x="4572000" y="1371600"/>
            <a:ext cx="1606550" cy="1066800"/>
          </a:xfrm>
          <a:prstGeom prst="rect">
            <a:avLst/>
          </a:prstGeom>
          <a:noFill/>
          <a:ln w="9525">
            <a:noFill/>
            <a:miter lim="800000"/>
            <a:headEnd/>
            <a:tailEnd/>
          </a:ln>
        </p:spPr>
      </p:pic>
      <p:pic>
        <p:nvPicPr>
          <p:cNvPr id="3079" name="Picture 6" descr="Adelie penguin"/>
          <p:cNvPicPr>
            <a:picLocks noChangeAspect="1" noChangeArrowheads="1"/>
          </p:cNvPicPr>
          <p:nvPr/>
        </p:nvPicPr>
        <p:blipFill>
          <a:blip r:embed="rId3" cstate="print"/>
          <a:srcRect/>
          <a:stretch>
            <a:fillRect/>
          </a:stretch>
        </p:blipFill>
        <p:spPr bwMode="auto">
          <a:xfrm>
            <a:off x="5486400" y="2590800"/>
            <a:ext cx="1189038" cy="1163638"/>
          </a:xfrm>
          <a:prstGeom prst="rect">
            <a:avLst/>
          </a:prstGeom>
          <a:noFill/>
          <a:ln w="9525">
            <a:noFill/>
            <a:miter lim="800000"/>
            <a:headEnd/>
            <a:tailEnd/>
          </a:ln>
        </p:spPr>
      </p:pic>
      <p:pic>
        <p:nvPicPr>
          <p:cNvPr id="3080" name="Picture 10" descr="Yellow eyed penguin"/>
          <p:cNvPicPr>
            <a:picLocks noChangeAspect="1" noChangeArrowheads="1"/>
          </p:cNvPicPr>
          <p:nvPr/>
        </p:nvPicPr>
        <p:blipFill>
          <a:blip r:embed="rId4" cstate="print"/>
          <a:srcRect/>
          <a:stretch>
            <a:fillRect/>
          </a:stretch>
        </p:blipFill>
        <p:spPr bwMode="auto">
          <a:xfrm>
            <a:off x="6781800" y="1447800"/>
            <a:ext cx="1600200" cy="1063625"/>
          </a:xfrm>
          <a:prstGeom prst="rect">
            <a:avLst/>
          </a:prstGeom>
          <a:noFill/>
          <a:ln w="9525">
            <a:noFill/>
            <a:miter lim="800000"/>
            <a:headEnd/>
            <a:tailEnd/>
          </a:ln>
        </p:spPr>
      </p:pic>
      <p:pic>
        <p:nvPicPr>
          <p:cNvPr id="3081" name="Picture 17"/>
          <p:cNvPicPr>
            <a:picLocks noChangeAspect="1" noChangeArrowheads="1"/>
          </p:cNvPicPr>
          <p:nvPr/>
        </p:nvPicPr>
        <p:blipFill>
          <a:blip r:embed="rId5" cstate="print"/>
          <a:srcRect/>
          <a:stretch>
            <a:fillRect/>
          </a:stretch>
        </p:blipFill>
        <p:spPr bwMode="auto">
          <a:xfrm>
            <a:off x="2865438" y="1295400"/>
            <a:ext cx="1004887" cy="1524000"/>
          </a:xfrm>
          <a:prstGeom prst="rect">
            <a:avLst/>
          </a:prstGeom>
          <a:noFill/>
          <a:ln w="9525">
            <a:noFill/>
            <a:miter lim="800000"/>
            <a:headEnd/>
            <a:tailEnd/>
          </a:ln>
        </p:spPr>
      </p:pic>
      <p:pic>
        <p:nvPicPr>
          <p:cNvPr id="3082" name="Picture 4" descr="Chinstrap penguin"/>
          <p:cNvPicPr>
            <a:picLocks noChangeAspect="1" noChangeArrowheads="1"/>
          </p:cNvPicPr>
          <p:nvPr/>
        </p:nvPicPr>
        <p:blipFill>
          <a:blip r:embed="rId6" cstate="print"/>
          <a:srcRect/>
          <a:stretch>
            <a:fillRect/>
          </a:stretch>
        </p:blipFill>
        <p:spPr bwMode="auto">
          <a:xfrm>
            <a:off x="4648200" y="3810000"/>
            <a:ext cx="1676400" cy="1112838"/>
          </a:xfrm>
          <a:prstGeom prst="rect">
            <a:avLst/>
          </a:prstGeom>
          <a:noFill/>
          <a:ln w="9525">
            <a:noFill/>
            <a:miter lim="800000"/>
            <a:headEnd/>
            <a:tailEnd/>
          </a:ln>
        </p:spPr>
      </p:pic>
      <p:pic>
        <p:nvPicPr>
          <p:cNvPr id="3083" name="Picture 14" descr="galapagos penguin photo"/>
          <p:cNvPicPr>
            <a:picLocks noChangeAspect="1" noChangeArrowheads="1"/>
          </p:cNvPicPr>
          <p:nvPr/>
        </p:nvPicPr>
        <p:blipFill>
          <a:blip r:embed="rId7" cstate="print"/>
          <a:srcRect/>
          <a:stretch>
            <a:fillRect/>
          </a:stretch>
        </p:blipFill>
        <p:spPr bwMode="auto">
          <a:xfrm>
            <a:off x="4419600" y="2514600"/>
            <a:ext cx="909638" cy="1235075"/>
          </a:xfrm>
          <a:prstGeom prst="rect">
            <a:avLst/>
          </a:prstGeom>
          <a:noFill/>
          <a:ln w="9525">
            <a:noFill/>
            <a:miter lim="800000"/>
            <a:headEnd/>
            <a:tailEnd/>
          </a:ln>
        </p:spPr>
      </p:pic>
      <p:pic>
        <p:nvPicPr>
          <p:cNvPr id="3084" name="Picture 25" descr="http://www.rareware.com/extras/scribes/9feb06/king_penguin.jpg"/>
          <p:cNvPicPr>
            <a:picLocks noChangeAspect="1" noChangeArrowheads="1"/>
          </p:cNvPicPr>
          <p:nvPr/>
        </p:nvPicPr>
        <p:blipFill>
          <a:blip r:embed="rId8" cstate="print"/>
          <a:srcRect/>
          <a:stretch>
            <a:fillRect/>
          </a:stretch>
        </p:blipFill>
        <p:spPr bwMode="auto">
          <a:xfrm>
            <a:off x="533400" y="1143000"/>
            <a:ext cx="1447800" cy="1350717"/>
          </a:xfrm>
          <a:prstGeom prst="rect">
            <a:avLst/>
          </a:prstGeom>
          <a:noFill/>
          <a:ln w="9525">
            <a:noFill/>
            <a:miter lim="800000"/>
            <a:headEnd/>
            <a:tailEnd/>
          </a:ln>
        </p:spPr>
      </p:pic>
      <p:pic>
        <p:nvPicPr>
          <p:cNvPr id="3085" name="Picture 16" descr="Macaroni penguin"/>
          <p:cNvPicPr>
            <a:picLocks noChangeAspect="1" noChangeArrowheads="1"/>
          </p:cNvPicPr>
          <p:nvPr/>
        </p:nvPicPr>
        <p:blipFill>
          <a:blip r:embed="rId9" cstate="print"/>
          <a:srcRect/>
          <a:stretch>
            <a:fillRect/>
          </a:stretch>
        </p:blipFill>
        <p:spPr bwMode="auto">
          <a:xfrm>
            <a:off x="2819400" y="2971800"/>
            <a:ext cx="1131888" cy="1447800"/>
          </a:xfrm>
          <a:prstGeom prst="rect">
            <a:avLst/>
          </a:prstGeom>
          <a:noFill/>
          <a:ln w="9525">
            <a:noFill/>
            <a:miter lim="800000"/>
            <a:headEnd/>
            <a:tailEnd/>
          </a:ln>
        </p:spPr>
      </p:pic>
      <p:pic>
        <p:nvPicPr>
          <p:cNvPr id="3086" name="Picture 12" descr="african penguin"/>
          <p:cNvPicPr>
            <a:picLocks noChangeAspect="1" noChangeArrowheads="1"/>
          </p:cNvPicPr>
          <p:nvPr/>
        </p:nvPicPr>
        <p:blipFill>
          <a:blip r:embed="rId10" cstate="print"/>
          <a:srcRect/>
          <a:stretch>
            <a:fillRect/>
          </a:stretch>
        </p:blipFill>
        <p:spPr bwMode="auto">
          <a:xfrm>
            <a:off x="4876800" y="5105400"/>
            <a:ext cx="1295400" cy="1392238"/>
          </a:xfrm>
          <a:prstGeom prst="rect">
            <a:avLst/>
          </a:prstGeom>
          <a:noFill/>
          <a:ln w="9525">
            <a:noFill/>
            <a:miter lim="800000"/>
            <a:headEnd/>
            <a:tailEnd/>
          </a:ln>
        </p:spPr>
      </p:pic>
      <p:pic>
        <p:nvPicPr>
          <p:cNvPr id="3087" name="Picture 19" descr="Erect crested penguin"/>
          <p:cNvPicPr>
            <a:picLocks noChangeAspect="1" noChangeArrowheads="1"/>
          </p:cNvPicPr>
          <p:nvPr/>
        </p:nvPicPr>
        <p:blipFill>
          <a:blip r:embed="rId11" cstate="print"/>
          <a:srcRect/>
          <a:stretch>
            <a:fillRect/>
          </a:stretch>
        </p:blipFill>
        <p:spPr bwMode="auto">
          <a:xfrm>
            <a:off x="2590800" y="4495800"/>
            <a:ext cx="1524000" cy="1001713"/>
          </a:xfrm>
          <a:prstGeom prst="rect">
            <a:avLst/>
          </a:prstGeom>
          <a:noFill/>
          <a:ln w="9525">
            <a:noFill/>
            <a:miter lim="800000"/>
            <a:headEnd/>
            <a:tailEnd/>
          </a:ln>
        </p:spPr>
      </p:pic>
      <p:pic>
        <p:nvPicPr>
          <p:cNvPr id="3088" name="Picture 21" descr="snares penguin photo"/>
          <p:cNvPicPr>
            <a:picLocks noChangeAspect="1" noChangeArrowheads="1"/>
          </p:cNvPicPr>
          <p:nvPr/>
        </p:nvPicPr>
        <p:blipFill>
          <a:blip r:embed="rId12" cstate="print"/>
          <a:srcRect/>
          <a:stretch>
            <a:fillRect/>
          </a:stretch>
        </p:blipFill>
        <p:spPr bwMode="auto">
          <a:xfrm>
            <a:off x="2667000" y="5638800"/>
            <a:ext cx="1519238" cy="1009650"/>
          </a:xfrm>
          <a:prstGeom prst="rect">
            <a:avLst/>
          </a:prstGeom>
          <a:noFill/>
          <a:ln w="9525">
            <a:noFill/>
            <a:miter lim="800000"/>
            <a:headEnd/>
            <a:tailEnd/>
          </a:ln>
        </p:spPr>
      </p:pic>
      <p:pic>
        <p:nvPicPr>
          <p:cNvPr id="3089" name="Picture 23" descr="Emperor penguin"/>
          <p:cNvPicPr>
            <a:picLocks noChangeAspect="1" noChangeArrowheads="1"/>
          </p:cNvPicPr>
          <p:nvPr/>
        </p:nvPicPr>
        <p:blipFill>
          <a:blip r:embed="rId13" cstate="print"/>
          <a:srcRect/>
          <a:stretch>
            <a:fillRect/>
          </a:stretch>
        </p:blipFill>
        <p:spPr bwMode="auto">
          <a:xfrm>
            <a:off x="457200" y="2590800"/>
            <a:ext cx="1524000" cy="1012312"/>
          </a:xfrm>
          <a:prstGeom prst="rect">
            <a:avLst/>
          </a:prstGeom>
          <a:noFill/>
          <a:ln w="9525">
            <a:noFill/>
            <a:miter lim="800000"/>
            <a:headEnd/>
            <a:tailEnd/>
          </a:ln>
        </p:spPr>
      </p:pic>
      <p:sp>
        <p:nvSpPr>
          <p:cNvPr id="19" name="TextBox 18"/>
          <p:cNvSpPr txBox="1"/>
          <p:nvPr/>
        </p:nvSpPr>
        <p:spPr>
          <a:xfrm>
            <a:off x="152400" y="3505200"/>
            <a:ext cx="2514600" cy="3416320"/>
          </a:xfrm>
          <a:prstGeom prst="rect">
            <a:avLst/>
          </a:prstGeom>
          <a:noFill/>
        </p:spPr>
        <p:txBody>
          <a:bodyPr wrap="square" rtlCol="0">
            <a:spAutoFit/>
          </a:bodyPr>
          <a:lstStyle/>
          <a:p>
            <a:r>
              <a:rPr lang="en-US" sz="2400" dirty="0"/>
              <a:t>These are all penguins. You know this because they all have characteristics that only penguins would have.</a:t>
            </a:r>
          </a:p>
        </p:txBody>
      </p:sp>
      <p:sp>
        <p:nvSpPr>
          <p:cNvPr id="20" name="TextBox 19"/>
          <p:cNvSpPr txBox="1"/>
          <p:nvPr/>
        </p:nvSpPr>
        <p:spPr>
          <a:xfrm>
            <a:off x="6858000" y="2703016"/>
            <a:ext cx="2286000" cy="4154984"/>
          </a:xfrm>
          <a:prstGeom prst="rect">
            <a:avLst/>
          </a:prstGeom>
          <a:noFill/>
        </p:spPr>
        <p:txBody>
          <a:bodyPr wrap="square" rtlCol="0">
            <a:spAutoFit/>
          </a:bodyPr>
          <a:lstStyle/>
          <a:p>
            <a:r>
              <a:rPr lang="en-US" sz="2400" dirty="0"/>
              <a:t>Even though they are penguins, you know that they are different species because they have tracts that are different from each other.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dirty="0"/>
              <a:t>What is Evolution?</a:t>
            </a:r>
          </a:p>
        </p:txBody>
      </p:sp>
      <p:sp>
        <p:nvSpPr>
          <p:cNvPr id="3" name="Content Placeholder 2"/>
          <p:cNvSpPr>
            <a:spLocks noGrp="1"/>
          </p:cNvSpPr>
          <p:nvPr>
            <p:ph idx="1"/>
          </p:nvPr>
        </p:nvSpPr>
        <p:spPr>
          <a:xfrm>
            <a:off x="228600" y="1295400"/>
            <a:ext cx="8763000" cy="4525963"/>
          </a:xfrm>
        </p:spPr>
        <p:txBody>
          <a:bodyPr/>
          <a:lstStyle/>
          <a:p>
            <a:pPr eaLnBrk="1" hangingPunct="1"/>
            <a:r>
              <a:rPr lang="en-US" sz="2800" dirty="0"/>
              <a:t>Evolution is a </a:t>
            </a:r>
            <a:r>
              <a:rPr lang="en-US" sz="2800" b="1" u="sng" dirty="0"/>
              <a:t>scientific idea </a:t>
            </a:r>
            <a:r>
              <a:rPr lang="en-US" sz="2800" dirty="0"/>
              <a:t>that tries to explain how all living things came to be.</a:t>
            </a:r>
          </a:p>
          <a:p>
            <a:pPr eaLnBrk="1" hangingPunct="1"/>
            <a:endParaRPr lang="en-US" sz="1400" dirty="0"/>
          </a:p>
          <a:p>
            <a:pPr eaLnBrk="1" hangingPunct="1"/>
            <a:r>
              <a:rPr lang="en-US" sz="2800" dirty="0"/>
              <a:t>Evolution’s principles are based on </a:t>
            </a:r>
            <a:r>
              <a:rPr lang="en-US" sz="2800" u="sng" dirty="0"/>
              <a:t>observations</a:t>
            </a:r>
            <a:r>
              <a:rPr lang="en-US" sz="2800" dirty="0"/>
              <a:t> and </a:t>
            </a:r>
            <a:r>
              <a:rPr lang="en-US" sz="2800" u="sng" dirty="0"/>
              <a:t>comparisons</a:t>
            </a:r>
            <a:r>
              <a:rPr lang="en-US" sz="2800" dirty="0"/>
              <a:t> of living things and their environment, fossils and similar physical and biochemical (proteins &amp; DNA) similarities; then asking: why are there differences and similarities between organisms.</a:t>
            </a:r>
          </a:p>
          <a:p>
            <a:pPr eaLnBrk="1" hangingPunct="1"/>
            <a:endParaRPr lang="en-US" sz="1400" dirty="0"/>
          </a:p>
          <a:p>
            <a:pPr eaLnBrk="1" hangingPunct="1"/>
            <a:r>
              <a:rPr lang="en-US" sz="2800" dirty="0"/>
              <a:t>Through these observations it had been concluded that all organisms existing today came from an ancestral organism that does not exist anymore.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iology-blog.com/images/blogs/3-2007/the-majestic-elephants-of-southern.jpg"/>
          <p:cNvPicPr>
            <a:picLocks noChangeAspect="1" noChangeArrowheads="1"/>
          </p:cNvPicPr>
          <p:nvPr/>
        </p:nvPicPr>
        <p:blipFill>
          <a:blip r:embed="rId2" cstate="print"/>
          <a:srcRect/>
          <a:stretch>
            <a:fillRect/>
          </a:stretch>
        </p:blipFill>
        <p:spPr bwMode="auto">
          <a:xfrm>
            <a:off x="762000" y="762000"/>
            <a:ext cx="3429000" cy="3429000"/>
          </a:xfrm>
          <a:prstGeom prst="rect">
            <a:avLst/>
          </a:prstGeom>
          <a:noFill/>
          <a:ln w="9525">
            <a:noFill/>
            <a:miter lim="800000"/>
            <a:headEnd/>
            <a:tailEnd/>
          </a:ln>
        </p:spPr>
      </p:pic>
      <p:pic>
        <p:nvPicPr>
          <p:cNvPr id="5123" name="Picture 4" descr="http://z.about.com/d/littlerock/1/0/I/H/File0152.JPG"/>
          <p:cNvPicPr>
            <a:picLocks noChangeAspect="1" noChangeArrowheads="1"/>
          </p:cNvPicPr>
          <p:nvPr/>
        </p:nvPicPr>
        <p:blipFill>
          <a:blip r:embed="rId3" cstate="print"/>
          <a:srcRect/>
          <a:stretch>
            <a:fillRect/>
          </a:stretch>
        </p:blipFill>
        <p:spPr bwMode="auto">
          <a:xfrm>
            <a:off x="4419600" y="533400"/>
            <a:ext cx="4367213" cy="3276600"/>
          </a:xfrm>
          <a:prstGeom prst="rect">
            <a:avLst/>
          </a:prstGeom>
          <a:noFill/>
          <a:ln w="9525">
            <a:noFill/>
            <a:miter lim="800000"/>
            <a:headEnd/>
            <a:tailEnd/>
          </a:ln>
        </p:spPr>
      </p:pic>
      <p:sp>
        <p:nvSpPr>
          <p:cNvPr id="6" name="Rectangle 5"/>
          <p:cNvSpPr/>
          <p:nvPr/>
        </p:nvSpPr>
        <p:spPr>
          <a:xfrm>
            <a:off x="0" y="4267200"/>
            <a:ext cx="9144000" cy="193899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These are both elephants. What is one characteristic that makes them different from each other?</a:t>
            </a:r>
          </a:p>
        </p:txBody>
      </p:sp>
      <p:grpSp>
        <p:nvGrpSpPr>
          <p:cNvPr id="2" name="Group 14"/>
          <p:cNvGrpSpPr>
            <a:grpSpLocks/>
          </p:cNvGrpSpPr>
          <p:nvPr/>
        </p:nvGrpSpPr>
        <p:grpSpPr bwMode="auto">
          <a:xfrm>
            <a:off x="3276600" y="0"/>
            <a:ext cx="3105150" cy="1524000"/>
            <a:chOff x="3505202" y="0"/>
            <a:chExt cx="2876966" cy="1524000"/>
          </a:xfrm>
        </p:grpSpPr>
        <p:sp>
          <p:nvSpPr>
            <p:cNvPr id="8" name="Rectangle 7"/>
            <p:cNvSpPr/>
            <p:nvPr/>
          </p:nvSpPr>
          <p:spPr>
            <a:xfrm>
              <a:off x="3581400" y="0"/>
              <a:ext cx="2800768" cy="923330"/>
            </a:xfrm>
            <a:prstGeom prst="rect">
              <a:avLst/>
            </a:prstGeom>
            <a:noFill/>
          </p:spPr>
          <p:txBody>
            <a:bodyPr wrap="none">
              <a:spAutoFit/>
            </a:bodyPr>
            <a:lstStyle/>
            <a:p>
              <a:pPr algn="ctr">
                <a:defRPr/>
              </a:pPr>
              <a:r>
                <a:rPr lang="en-US" sz="5400" b="1" dirty="0">
                  <a:ln w="12700">
                    <a:solidFill>
                      <a:srgbClr val="FF0000"/>
                    </a:solidFill>
                    <a:prstDash val="solid"/>
                  </a:ln>
                  <a:solidFill>
                    <a:srgbClr val="FF3300"/>
                  </a:solidFill>
                  <a:effectLst>
                    <a:outerShdw blurRad="41275" dist="20320" dir="1800000" algn="tl" rotWithShape="0">
                      <a:srgbClr val="000000">
                        <a:alpha val="40000"/>
                      </a:srgbClr>
                    </a:outerShdw>
                  </a:effectLst>
                  <a:latin typeface="Arial" charset="0"/>
                </a:rPr>
                <a:t>Ear size</a:t>
              </a:r>
            </a:p>
          </p:txBody>
        </p:sp>
        <p:cxnSp>
          <p:nvCxnSpPr>
            <p:cNvPr id="10" name="Straight Arrow Connector 9"/>
            <p:cNvCxnSpPr/>
            <p:nvPr/>
          </p:nvCxnSpPr>
          <p:spPr>
            <a:xfrm rot="10800000" flipV="1">
              <a:off x="3505202" y="838200"/>
              <a:ext cx="1623809" cy="685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29011" y="838200"/>
              <a:ext cx="917805" cy="457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5130" name="Picture 10" descr="http://www.robbychen.com/ca272/final/images/mammals/moeritherium.jpg"/>
          <p:cNvPicPr>
            <a:picLocks noChangeAspect="1" noChangeArrowheads="1"/>
          </p:cNvPicPr>
          <p:nvPr/>
        </p:nvPicPr>
        <p:blipFill>
          <a:blip r:embed="rId4" cstate="print"/>
          <a:srcRect/>
          <a:stretch>
            <a:fillRect/>
          </a:stretch>
        </p:blipFill>
        <p:spPr bwMode="auto">
          <a:xfrm>
            <a:off x="4048125" y="3733800"/>
            <a:ext cx="5095875" cy="2933700"/>
          </a:xfrm>
          <a:prstGeom prst="rect">
            <a:avLst/>
          </a:prstGeom>
          <a:noFill/>
          <a:ln w="9525">
            <a:noFill/>
            <a:miter lim="800000"/>
            <a:headEnd/>
            <a:tailEnd/>
          </a:ln>
        </p:spPr>
      </p:pic>
      <p:sp>
        <p:nvSpPr>
          <p:cNvPr id="11" name="Rectangle 10"/>
          <p:cNvSpPr>
            <a:spLocks noChangeArrowheads="1"/>
          </p:cNvSpPr>
          <p:nvPr/>
        </p:nvSpPr>
        <p:spPr bwMode="auto">
          <a:xfrm>
            <a:off x="609600" y="3995678"/>
            <a:ext cx="3435556" cy="2862322"/>
          </a:xfrm>
          <a:prstGeom prst="rect">
            <a:avLst/>
          </a:prstGeom>
          <a:noFill/>
          <a:ln w="9525">
            <a:noFill/>
            <a:miter lim="800000"/>
            <a:headEnd/>
            <a:tailEnd/>
          </a:ln>
        </p:spPr>
        <p:txBody>
          <a:bodyPr wrap="none">
            <a:spAutoFit/>
          </a:bodyPr>
          <a:lstStyle/>
          <a:p>
            <a:r>
              <a:rPr lang="en-US" sz="4000" b="1" dirty="0" err="1">
                <a:solidFill>
                  <a:srgbClr val="0000FF"/>
                </a:solidFill>
              </a:rPr>
              <a:t>Moeritherium</a:t>
            </a:r>
            <a:endParaRPr lang="en-US" sz="4000" b="1" dirty="0">
              <a:solidFill>
                <a:srgbClr val="0000FF"/>
              </a:solidFill>
            </a:endParaRPr>
          </a:p>
          <a:p>
            <a:r>
              <a:rPr lang="en-US" sz="2800" b="1" dirty="0">
                <a:solidFill>
                  <a:srgbClr val="0000FF"/>
                </a:solidFill>
              </a:rPr>
              <a:t>Is the ancestor of</a:t>
            </a:r>
          </a:p>
          <a:p>
            <a:r>
              <a:rPr lang="en-US" sz="2800" b="1" dirty="0">
                <a:solidFill>
                  <a:srgbClr val="0000FF"/>
                </a:solidFill>
              </a:rPr>
              <a:t>elephants. It has</a:t>
            </a:r>
          </a:p>
          <a:p>
            <a:r>
              <a:rPr lang="en-US" sz="2800" b="1" dirty="0">
                <a:solidFill>
                  <a:srgbClr val="0000FF"/>
                </a:solidFill>
              </a:rPr>
              <a:t>many similarities</a:t>
            </a:r>
          </a:p>
          <a:p>
            <a:r>
              <a:rPr lang="en-US" sz="2800" b="1" dirty="0">
                <a:solidFill>
                  <a:srgbClr val="0000FF"/>
                </a:solidFill>
              </a:rPr>
              <a:t>of the modern </a:t>
            </a:r>
          </a:p>
          <a:p>
            <a:r>
              <a:rPr lang="en-US" sz="2800" b="1" dirty="0">
                <a:solidFill>
                  <a:srgbClr val="0000FF"/>
                </a:solidFill>
              </a:rPr>
              <a:t>day elephant.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animEffect transition="in" filter="blinds(horizontal)">
                                      <p:cBhvr>
                                        <p:cTn id="15" dur="500"/>
                                        <p:tgtEl>
                                          <p:spTgt spid="51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oodle.mx/wp-content/uploads/2010/05/Evolution-Ice-Museum.jpg"/>
          <p:cNvPicPr>
            <a:picLocks noChangeAspect="1" noChangeArrowheads="1"/>
          </p:cNvPicPr>
          <p:nvPr/>
        </p:nvPicPr>
        <p:blipFill>
          <a:blip r:embed="rId2" cstate="print"/>
          <a:srcRect/>
          <a:stretch>
            <a:fillRect/>
          </a:stretch>
        </p:blipFill>
        <p:spPr bwMode="auto">
          <a:xfrm>
            <a:off x="609600" y="304800"/>
            <a:ext cx="8115300" cy="4572000"/>
          </a:xfrm>
          <a:prstGeom prst="rect">
            <a:avLst/>
          </a:prstGeom>
          <a:noFill/>
          <a:ln w="9525">
            <a:noFill/>
            <a:miter lim="800000"/>
            <a:headEnd/>
            <a:tailEnd/>
          </a:ln>
        </p:spPr>
      </p:pic>
      <p:sp>
        <p:nvSpPr>
          <p:cNvPr id="6147" name="TextBox 4"/>
          <p:cNvSpPr txBox="1">
            <a:spLocks noChangeArrowheads="1"/>
          </p:cNvSpPr>
          <p:nvPr/>
        </p:nvSpPr>
        <p:spPr bwMode="auto">
          <a:xfrm>
            <a:off x="533400" y="4953000"/>
            <a:ext cx="8077200" cy="1815882"/>
          </a:xfrm>
          <a:prstGeom prst="rect">
            <a:avLst/>
          </a:prstGeom>
          <a:noFill/>
          <a:ln w="9525">
            <a:noFill/>
            <a:miter lim="800000"/>
            <a:headEnd/>
            <a:tailEnd/>
          </a:ln>
        </p:spPr>
        <p:txBody>
          <a:bodyPr>
            <a:spAutoFit/>
          </a:bodyPr>
          <a:lstStyle/>
          <a:p>
            <a:r>
              <a:rPr lang="en-US" sz="2800" dirty="0"/>
              <a:t>Evolution states that all the different types of species that exist today, started out as 1 specie and over time (millions of years) evolved into many different types of species.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a:solidFill>
              <a:schemeClr val="tx1"/>
            </a:solidFill>
          </a:ln>
        </p:spPr>
        <p:txBody>
          <a:bodyPr/>
          <a:lstStyle/>
          <a:p>
            <a:pPr eaLnBrk="1" hangingPunct="1"/>
            <a:r>
              <a:rPr lang="en-US" b="1" dirty="0"/>
              <a:t>Charles Darwin 1809-1882</a:t>
            </a:r>
            <a:br>
              <a:rPr lang="en-US" b="1" dirty="0"/>
            </a:br>
            <a:r>
              <a:rPr lang="en-US" b="1" dirty="0"/>
              <a:t>The Father of Evolution</a:t>
            </a:r>
          </a:p>
        </p:txBody>
      </p:sp>
      <p:sp>
        <p:nvSpPr>
          <p:cNvPr id="4099" name="Rectangle 3"/>
          <p:cNvSpPr>
            <a:spLocks noGrp="1" noChangeArrowheads="1"/>
          </p:cNvSpPr>
          <p:nvPr>
            <p:ph type="body" idx="1"/>
          </p:nvPr>
        </p:nvSpPr>
        <p:spPr>
          <a:xfrm>
            <a:off x="2057400" y="1600200"/>
            <a:ext cx="6781800" cy="5181600"/>
          </a:xfrm>
        </p:spPr>
        <p:txBody>
          <a:bodyPr/>
          <a:lstStyle/>
          <a:p>
            <a:pPr algn="ctr" eaLnBrk="1" hangingPunct="1">
              <a:lnSpc>
                <a:spcPct val="90000"/>
              </a:lnSpc>
              <a:defRPr/>
            </a:pPr>
            <a:r>
              <a:rPr lang="en-US" b="1" dirty="0">
                <a:effectLst>
                  <a:outerShdw blurRad="38100" dist="38100" dir="2700000" algn="tl">
                    <a:srgbClr val="C0C0C0"/>
                  </a:outerShdw>
                </a:effectLst>
              </a:rPr>
              <a:t>Darwin’s Brief Biography</a:t>
            </a:r>
          </a:p>
          <a:p>
            <a:pPr eaLnBrk="1" hangingPunct="1">
              <a:lnSpc>
                <a:spcPct val="90000"/>
              </a:lnSpc>
              <a:defRPr/>
            </a:pPr>
            <a:endParaRPr lang="en-US" sz="1050" b="1" dirty="0">
              <a:effectLst>
                <a:outerShdw blurRad="38100" dist="38100" dir="2700000" algn="tl">
                  <a:srgbClr val="C0C0C0"/>
                </a:outerShdw>
              </a:effectLst>
            </a:endParaRPr>
          </a:p>
          <a:p>
            <a:pPr lvl="1" eaLnBrk="1" hangingPunct="1">
              <a:lnSpc>
                <a:spcPct val="90000"/>
              </a:lnSpc>
              <a:defRPr/>
            </a:pPr>
            <a:r>
              <a:rPr lang="en-US" sz="2400" b="1" dirty="0"/>
              <a:t>Darwin was a naturalist. When he was 22 years old, he boarded a ship named the </a:t>
            </a:r>
            <a:r>
              <a:rPr lang="en-US" sz="2400" b="1" i="1" u="sng" dirty="0"/>
              <a:t>H.M.S BEAGLE</a:t>
            </a:r>
            <a:r>
              <a:rPr lang="en-US" sz="2400" b="1" dirty="0"/>
              <a:t> for a 5-year journey.</a:t>
            </a:r>
          </a:p>
          <a:p>
            <a:pPr lvl="1" eaLnBrk="1" hangingPunct="1">
              <a:lnSpc>
                <a:spcPct val="90000"/>
              </a:lnSpc>
              <a:defRPr/>
            </a:pPr>
            <a:endParaRPr lang="en-US" sz="1000" b="1" dirty="0"/>
          </a:p>
          <a:p>
            <a:pPr lvl="1" eaLnBrk="1" hangingPunct="1">
              <a:lnSpc>
                <a:spcPct val="90000"/>
              </a:lnSpc>
              <a:defRPr/>
            </a:pPr>
            <a:r>
              <a:rPr lang="en-US" sz="2400" b="1" dirty="0"/>
              <a:t>On the Beagle trip he made observations along many coastlines including the </a:t>
            </a:r>
            <a:r>
              <a:rPr lang="en-US" sz="2400" b="1" i="1" u="sng" dirty="0"/>
              <a:t>GALAPAGOS ISLANDS</a:t>
            </a:r>
          </a:p>
          <a:p>
            <a:pPr lvl="1" eaLnBrk="1" hangingPunct="1">
              <a:lnSpc>
                <a:spcPct val="90000"/>
              </a:lnSpc>
              <a:defRPr/>
            </a:pPr>
            <a:endParaRPr lang="en-US" sz="1000" b="1" dirty="0"/>
          </a:p>
          <a:p>
            <a:pPr lvl="1" eaLnBrk="1" hangingPunct="1">
              <a:lnSpc>
                <a:spcPct val="90000"/>
              </a:lnSpc>
              <a:defRPr/>
            </a:pPr>
            <a:r>
              <a:rPr lang="en-US" sz="2400" b="1" dirty="0"/>
              <a:t>These observations led to his explanation of how species change over time...</a:t>
            </a:r>
            <a:r>
              <a:rPr lang="en-US" sz="2400" b="1" i="1" u="sng" dirty="0"/>
              <a:t>EVOLUTION THROUGH NATURAL SELECTION</a:t>
            </a:r>
          </a:p>
          <a:p>
            <a:pPr lvl="1" eaLnBrk="1" hangingPunct="1">
              <a:lnSpc>
                <a:spcPct val="90000"/>
              </a:lnSpc>
              <a:defRPr/>
            </a:pPr>
            <a:endParaRPr lang="en-US" sz="2400" b="1" i="1" u="sng" dirty="0"/>
          </a:p>
        </p:txBody>
      </p:sp>
      <p:pic>
        <p:nvPicPr>
          <p:cNvPr id="7172" name="Picture 5" descr="Picture of Charles Darwin (Origin of the Species) at age 31 by George Richmond"/>
          <p:cNvPicPr>
            <a:picLocks noChangeAspect="1" noChangeArrowheads="1"/>
          </p:cNvPicPr>
          <p:nvPr/>
        </p:nvPicPr>
        <p:blipFill>
          <a:blip r:embed="rId2" cstate="print"/>
          <a:srcRect/>
          <a:stretch>
            <a:fillRect/>
          </a:stretch>
        </p:blipFill>
        <p:spPr bwMode="auto">
          <a:xfrm>
            <a:off x="228600" y="1524000"/>
            <a:ext cx="1714500" cy="2857500"/>
          </a:xfrm>
          <a:prstGeom prst="rect">
            <a:avLst/>
          </a:prstGeom>
          <a:noFill/>
          <a:ln w="9525">
            <a:noFill/>
            <a:miter lim="800000"/>
            <a:headEnd/>
            <a:tailEnd/>
          </a:ln>
        </p:spPr>
      </p:pic>
      <p:pic>
        <p:nvPicPr>
          <p:cNvPr id="7173" name="Picture 6" descr="darwin_beard"/>
          <p:cNvPicPr>
            <a:picLocks noChangeAspect="1" noChangeArrowheads="1"/>
          </p:cNvPicPr>
          <p:nvPr/>
        </p:nvPicPr>
        <p:blipFill>
          <a:blip r:embed="rId3" cstate="print"/>
          <a:srcRect/>
          <a:stretch>
            <a:fillRect/>
          </a:stretch>
        </p:blipFill>
        <p:spPr bwMode="auto">
          <a:xfrm>
            <a:off x="304800" y="4495800"/>
            <a:ext cx="1558925"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9">
                                            <p:txEl>
                                              <p:pRg st="2" end="2"/>
                                            </p:txEl>
                                          </p:spTgt>
                                        </p:tgtEl>
                                        <p:attrNameLst>
                                          <p:attrName>style.visibility</p:attrName>
                                        </p:attrNameLst>
                                      </p:cBhvr>
                                      <p:to>
                                        <p:strVal val="visible"/>
                                      </p:to>
                                    </p:set>
                                    <p:anim calcmode="lin" valueType="num">
                                      <p:cBhvr>
                                        <p:cTn id="14"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0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 calcmode="lin" valueType="num">
                                      <p:cBhvr>
                                        <p:cTn id="21"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09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 calcmode="lin" valueType="num">
                                      <p:cBhvr>
                                        <p:cTn id="28" dur="500" fill="hold"/>
                                        <p:tgtEl>
                                          <p:spTgt spid="4099">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4099">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22-05-VoyageOfHMSBeagle-L"/>
          <p:cNvPicPr>
            <a:picLocks noChangeAspect="1" noChangeArrowheads="1"/>
          </p:cNvPicPr>
          <p:nvPr/>
        </p:nvPicPr>
        <p:blipFill>
          <a:blip r:embed="rId2" cstate="print"/>
          <a:srcRect/>
          <a:stretch>
            <a:fillRect/>
          </a:stretch>
        </p:blipFill>
        <p:spPr bwMode="auto">
          <a:xfrm>
            <a:off x="304800" y="1263650"/>
            <a:ext cx="8686800" cy="5594350"/>
          </a:xfrm>
          <a:prstGeom prst="rect">
            <a:avLst/>
          </a:prstGeom>
          <a:noFill/>
          <a:ln w="9525">
            <a:noFill/>
            <a:miter lim="800000"/>
            <a:headEnd/>
            <a:tailEnd/>
          </a:ln>
        </p:spPr>
      </p:pic>
      <p:sp>
        <p:nvSpPr>
          <p:cNvPr id="8195" name="WordArt 6"/>
          <p:cNvSpPr>
            <a:spLocks noChangeArrowheads="1" noChangeShapeType="1" noTextEdit="1"/>
          </p:cNvSpPr>
          <p:nvPr/>
        </p:nvSpPr>
        <p:spPr bwMode="auto">
          <a:xfrm>
            <a:off x="485775" y="266700"/>
            <a:ext cx="8172450"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The Voyage of the H.M.S. Beagle</a:t>
            </a:r>
          </a:p>
        </p:txBody>
      </p:sp>
      <p:sp>
        <p:nvSpPr>
          <p:cNvPr id="7175" name="WordArt 7"/>
          <p:cNvSpPr>
            <a:spLocks noChangeArrowheads="1" noChangeShapeType="1" noTextEdit="1"/>
          </p:cNvSpPr>
          <p:nvPr/>
        </p:nvSpPr>
        <p:spPr bwMode="auto">
          <a:xfrm>
            <a:off x="762000" y="1738313"/>
            <a:ext cx="2305050" cy="471487"/>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Brooklyn, NY</a:t>
            </a:r>
          </a:p>
        </p:txBody>
      </p:sp>
      <p:sp>
        <p:nvSpPr>
          <p:cNvPr id="7176" name="Line 8"/>
          <p:cNvSpPr>
            <a:spLocks noChangeShapeType="1"/>
          </p:cNvSpPr>
          <p:nvPr/>
        </p:nvSpPr>
        <p:spPr bwMode="auto">
          <a:xfrm>
            <a:off x="2209800" y="2133600"/>
            <a:ext cx="76200" cy="457200"/>
          </a:xfrm>
          <a:prstGeom prst="line">
            <a:avLst/>
          </a:prstGeom>
          <a:noFill/>
          <a:ln w="76200">
            <a:solidFill>
              <a:schemeClr val="tx1"/>
            </a:solidFill>
            <a:round/>
            <a:headEnd/>
            <a:tailEnd type="triangle" w="med" len="med"/>
          </a:ln>
        </p:spPr>
        <p:txBody>
          <a:bodyPr/>
          <a:lstStyle/>
          <a:p>
            <a:endParaRPr lang="en-US"/>
          </a:p>
        </p:txBody>
      </p:sp>
      <p:sp>
        <p:nvSpPr>
          <p:cNvPr id="7177" name="Line 9"/>
          <p:cNvSpPr>
            <a:spLocks noChangeShapeType="1"/>
          </p:cNvSpPr>
          <p:nvPr/>
        </p:nvSpPr>
        <p:spPr bwMode="auto">
          <a:xfrm flipH="1">
            <a:off x="4248150" y="1814513"/>
            <a:ext cx="762000" cy="228600"/>
          </a:xfrm>
          <a:prstGeom prst="line">
            <a:avLst/>
          </a:prstGeom>
          <a:noFill/>
          <a:ln w="76200">
            <a:solidFill>
              <a:schemeClr val="tx1"/>
            </a:solidFill>
            <a:round/>
            <a:headEnd/>
            <a:tailEnd type="triangle" w="med" len="med"/>
          </a:ln>
        </p:spPr>
        <p:txBody>
          <a:bodyPr/>
          <a:lstStyle/>
          <a:p>
            <a:endParaRPr lang="en-US"/>
          </a:p>
        </p:txBody>
      </p:sp>
      <p:sp>
        <p:nvSpPr>
          <p:cNvPr id="7178" name="WordArt 10"/>
          <p:cNvSpPr>
            <a:spLocks noChangeArrowheads="1" noChangeShapeType="1" noTextEdit="1"/>
          </p:cNvSpPr>
          <p:nvPr/>
        </p:nvSpPr>
        <p:spPr bwMode="auto">
          <a:xfrm>
            <a:off x="5086350" y="1585913"/>
            <a:ext cx="2305050" cy="471487"/>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England</a:t>
            </a:r>
          </a:p>
        </p:txBody>
      </p:sp>
      <p:pic>
        <p:nvPicPr>
          <p:cNvPr id="8" name="Picture 5" descr="galapagos_map"/>
          <p:cNvPicPr>
            <a:picLocks noChangeAspect="1" noChangeArrowheads="1"/>
          </p:cNvPicPr>
          <p:nvPr/>
        </p:nvPicPr>
        <p:blipFill>
          <a:blip r:embed="rId3" cstate="print"/>
          <a:srcRect/>
          <a:stretch>
            <a:fillRect/>
          </a:stretch>
        </p:blipFill>
        <p:spPr bwMode="auto">
          <a:xfrm>
            <a:off x="685800" y="1219200"/>
            <a:ext cx="7385050" cy="529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animEffect transition="in" filter="fade">
                                      <p:cBhvr>
                                        <p:cTn id="9" dur="500"/>
                                        <p:tgtEl>
                                          <p:spTgt spid="717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176"/>
                                        </p:tgtEl>
                                        <p:attrNameLst>
                                          <p:attrName>style.visibility</p:attrName>
                                        </p:attrNameLst>
                                      </p:cBhvr>
                                      <p:to>
                                        <p:strVal val="visible"/>
                                      </p:to>
                                    </p:set>
                                    <p:anim calcmode="lin" valueType="num">
                                      <p:cBhvr>
                                        <p:cTn id="14" dur="500" fill="hold"/>
                                        <p:tgtEl>
                                          <p:spTgt spid="7176"/>
                                        </p:tgtEl>
                                        <p:attrNameLst>
                                          <p:attrName>ppt_w</p:attrName>
                                        </p:attrNameLst>
                                      </p:cBhvr>
                                      <p:tavLst>
                                        <p:tav tm="0">
                                          <p:val>
                                            <p:fltVal val="0"/>
                                          </p:val>
                                        </p:tav>
                                        <p:tav tm="100000">
                                          <p:val>
                                            <p:strVal val="#ppt_w"/>
                                          </p:val>
                                        </p:tav>
                                      </p:tavLst>
                                    </p:anim>
                                    <p:anim calcmode="lin" valueType="num">
                                      <p:cBhvr>
                                        <p:cTn id="15" dur="500" fill="hold"/>
                                        <p:tgtEl>
                                          <p:spTgt spid="7176"/>
                                        </p:tgtEl>
                                        <p:attrNameLst>
                                          <p:attrName>ppt_h</p:attrName>
                                        </p:attrNameLst>
                                      </p:cBhvr>
                                      <p:tavLst>
                                        <p:tav tm="0">
                                          <p:val>
                                            <p:fltVal val="0"/>
                                          </p:val>
                                        </p:tav>
                                        <p:tav tm="100000">
                                          <p:val>
                                            <p:strVal val="#ppt_h"/>
                                          </p:val>
                                        </p:tav>
                                      </p:tavLst>
                                    </p:anim>
                                    <p:animEffect transition="in" filter="fade">
                                      <p:cBhvr>
                                        <p:cTn id="16" dur="500"/>
                                        <p:tgtEl>
                                          <p:spTgt spid="717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175"/>
                                        </p:tgtEl>
                                        <p:attrNameLst>
                                          <p:attrName>style.visibility</p:attrName>
                                        </p:attrNameLst>
                                      </p:cBhvr>
                                      <p:to>
                                        <p:strVal val="visible"/>
                                      </p:to>
                                    </p:set>
                                    <p:anim calcmode="lin" valueType="num">
                                      <p:cBhvr>
                                        <p:cTn id="21" dur="500" fill="hold"/>
                                        <p:tgtEl>
                                          <p:spTgt spid="7175"/>
                                        </p:tgtEl>
                                        <p:attrNameLst>
                                          <p:attrName>ppt_w</p:attrName>
                                        </p:attrNameLst>
                                      </p:cBhvr>
                                      <p:tavLst>
                                        <p:tav tm="0">
                                          <p:val>
                                            <p:fltVal val="0"/>
                                          </p:val>
                                        </p:tav>
                                        <p:tav tm="100000">
                                          <p:val>
                                            <p:strVal val="#ppt_w"/>
                                          </p:val>
                                        </p:tav>
                                      </p:tavLst>
                                    </p:anim>
                                    <p:anim calcmode="lin" valueType="num">
                                      <p:cBhvr>
                                        <p:cTn id="22" dur="500" fill="hold"/>
                                        <p:tgtEl>
                                          <p:spTgt spid="7175"/>
                                        </p:tgtEl>
                                        <p:attrNameLst>
                                          <p:attrName>ppt_h</p:attrName>
                                        </p:attrNameLst>
                                      </p:cBhvr>
                                      <p:tavLst>
                                        <p:tav tm="0">
                                          <p:val>
                                            <p:fltVal val="0"/>
                                          </p:val>
                                        </p:tav>
                                        <p:tav tm="100000">
                                          <p:val>
                                            <p:strVal val="#ppt_h"/>
                                          </p:val>
                                        </p:tav>
                                      </p:tavLst>
                                    </p:anim>
                                    <p:animEffect transition="in" filter="fade">
                                      <p:cBhvr>
                                        <p:cTn id="23" dur="500"/>
                                        <p:tgtEl>
                                          <p:spTgt spid="717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177"/>
                                        </p:tgtEl>
                                        <p:attrNameLst>
                                          <p:attrName>style.visibility</p:attrName>
                                        </p:attrNameLst>
                                      </p:cBhvr>
                                      <p:to>
                                        <p:strVal val="visible"/>
                                      </p:to>
                                    </p:set>
                                    <p:anim calcmode="lin" valueType="num">
                                      <p:cBhvr>
                                        <p:cTn id="28" dur="500" fill="hold"/>
                                        <p:tgtEl>
                                          <p:spTgt spid="7177"/>
                                        </p:tgtEl>
                                        <p:attrNameLst>
                                          <p:attrName>ppt_w</p:attrName>
                                        </p:attrNameLst>
                                      </p:cBhvr>
                                      <p:tavLst>
                                        <p:tav tm="0">
                                          <p:val>
                                            <p:fltVal val="0"/>
                                          </p:val>
                                        </p:tav>
                                        <p:tav tm="100000">
                                          <p:val>
                                            <p:strVal val="#ppt_w"/>
                                          </p:val>
                                        </p:tav>
                                      </p:tavLst>
                                    </p:anim>
                                    <p:anim calcmode="lin" valueType="num">
                                      <p:cBhvr>
                                        <p:cTn id="29" dur="500" fill="hold"/>
                                        <p:tgtEl>
                                          <p:spTgt spid="7177"/>
                                        </p:tgtEl>
                                        <p:attrNameLst>
                                          <p:attrName>ppt_h</p:attrName>
                                        </p:attrNameLst>
                                      </p:cBhvr>
                                      <p:tavLst>
                                        <p:tav tm="0">
                                          <p:val>
                                            <p:fltVal val="0"/>
                                          </p:val>
                                        </p:tav>
                                        <p:tav tm="100000">
                                          <p:val>
                                            <p:strVal val="#ppt_h"/>
                                          </p:val>
                                        </p:tav>
                                      </p:tavLst>
                                    </p:anim>
                                    <p:animEffect transition="in" filter="fade">
                                      <p:cBhvr>
                                        <p:cTn id="30" dur="500"/>
                                        <p:tgtEl>
                                          <p:spTgt spid="717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500" fill="hold"/>
                                        <p:tgtEl>
                                          <p:spTgt spid="7178"/>
                                        </p:tgtEl>
                                        <p:attrNameLst>
                                          <p:attrName>ppt_w</p:attrName>
                                        </p:attrNameLst>
                                      </p:cBhvr>
                                      <p:tavLst>
                                        <p:tav tm="0">
                                          <p:val>
                                            <p:fltVal val="0"/>
                                          </p:val>
                                        </p:tav>
                                        <p:tav tm="100000">
                                          <p:val>
                                            <p:strVal val="#ppt_w"/>
                                          </p:val>
                                        </p:tav>
                                      </p:tavLst>
                                    </p:anim>
                                    <p:anim calcmode="lin" valueType="num">
                                      <p:cBhvr>
                                        <p:cTn id="36" dur="500" fill="hold"/>
                                        <p:tgtEl>
                                          <p:spTgt spid="7178"/>
                                        </p:tgtEl>
                                        <p:attrNameLst>
                                          <p:attrName>ppt_h</p:attrName>
                                        </p:attrNameLst>
                                      </p:cBhvr>
                                      <p:tavLst>
                                        <p:tav tm="0">
                                          <p:val>
                                            <p:fltVal val="0"/>
                                          </p:val>
                                        </p:tav>
                                        <p:tav tm="100000">
                                          <p:val>
                                            <p:strVal val="#ppt_h"/>
                                          </p:val>
                                        </p:tav>
                                      </p:tavLst>
                                    </p:anim>
                                    <p:animEffect transition="in" filter="fade">
                                      <p:cBhvr>
                                        <p:cTn id="37" dur="500"/>
                                        <p:tgtEl>
                                          <p:spTgt spid="7178"/>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360"/>
                                          </p:val>
                                        </p:tav>
                                        <p:tav tm="100000">
                                          <p:val>
                                            <p:fltVal val="0"/>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6" grpId="0" animBg="1"/>
      <p:bldP spid="7177" grpId="0" animBg="1"/>
      <p:bldP spid="71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304800" y="1828800"/>
            <a:ext cx="8534400" cy="5029200"/>
          </a:xfrm>
        </p:spPr>
        <p:txBody>
          <a:bodyPr/>
          <a:lstStyle/>
          <a:p>
            <a:pPr algn="l" eaLnBrk="1" hangingPunct="1"/>
            <a:r>
              <a:rPr lang="en-US" sz="2800" dirty="0"/>
              <a:t>****The </a:t>
            </a:r>
            <a:r>
              <a:rPr lang="en-US" sz="2800" dirty="0" err="1"/>
              <a:t>Galapogos</a:t>
            </a:r>
            <a:r>
              <a:rPr lang="en-US" sz="2800" dirty="0"/>
              <a:t> Islands are important because,  the islands are separated by hundreds of miles from the continent of South America, and the islands were also separated from each other. They were isolated.</a:t>
            </a:r>
            <a:br>
              <a:rPr lang="en-US" sz="2800" dirty="0"/>
            </a:br>
            <a:br>
              <a:rPr lang="en-US" sz="1100" dirty="0"/>
            </a:br>
            <a:r>
              <a:rPr lang="en-US" sz="2800" dirty="0"/>
              <a:t>****</a:t>
            </a:r>
            <a:r>
              <a:rPr lang="en-US" sz="2800" dirty="0">
                <a:solidFill>
                  <a:schemeClr val="tx1"/>
                </a:solidFill>
              </a:rPr>
              <a:t>This GEOGRAPHIC ISOLATION made the islands a perfect place to observe species unique to each island (and to the world). </a:t>
            </a:r>
            <a:br>
              <a:rPr lang="en-US" sz="2800" dirty="0">
                <a:solidFill>
                  <a:schemeClr val="tx1"/>
                </a:solidFill>
              </a:rPr>
            </a:br>
            <a:br>
              <a:rPr lang="en-US" sz="1100" dirty="0">
                <a:solidFill>
                  <a:schemeClr val="tx1"/>
                </a:solidFill>
              </a:rPr>
            </a:br>
            <a:r>
              <a:rPr lang="en-US" sz="2800" dirty="0">
                <a:solidFill>
                  <a:schemeClr val="tx1"/>
                </a:solidFill>
              </a:rPr>
              <a:t>****This meant that all the islands may have had the same type of organisms living on them, but because of each island’s unique environment ,each organism looked and acted differently than the same type of organism that lived on another island.</a:t>
            </a:r>
            <a:br>
              <a:rPr lang="en-US" sz="2800" dirty="0">
                <a:solidFill>
                  <a:schemeClr val="tx1"/>
                </a:solidFill>
              </a:rPr>
            </a:br>
            <a:br>
              <a:rPr lang="en-US" sz="2800" dirty="0">
                <a:solidFill>
                  <a:schemeClr val="tx1"/>
                </a:solidFill>
              </a:rPr>
            </a:br>
            <a:endParaRPr lang="en-US" sz="2800" dirty="0">
              <a:solidFill>
                <a:schemeClr val="tx1"/>
              </a:solidFill>
            </a:endParaRPr>
          </a:p>
        </p:txBody>
      </p:sp>
      <p:sp>
        <p:nvSpPr>
          <p:cNvPr id="9219" name="TextBox 9"/>
          <p:cNvSpPr txBox="1">
            <a:spLocks noChangeArrowheads="1"/>
          </p:cNvSpPr>
          <p:nvPr/>
        </p:nvSpPr>
        <p:spPr bwMode="auto">
          <a:xfrm>
            <a:off x="381000" y="76200"/>
            <a:ext cx="8534400" cy="1200150"/>
          </a:xfrm>
          <a:prstGeom prst="rect">
            <a:avLst/>
          </a:prstGeom>
          <a:noFill/>
          <a:ln w="9525">
            <a:noFill/>
            <a:miter lim="800000"/>
            <a:headEnd/>
            <a:tailEnd/>
          </a:ln>
        </p:spPr>
        <p:txBody>
          <a:bodyPr>
            <a:spAutoFit/>
          </a:bodyPr>
          <a:lstStyle/>
          <a:p>
            <a:pPr algn="ctr"/>
            <a:r>
              <a:rPr lang="en-US" sz="3600" b="1" dirty="0"/>
              <a:t>Why were the Galapagos Islands important to study evolution?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a:solidFill>
              <a:srgbClr val="00CCFF"/>
            </a:solidFill>
          </a:ln>
        </p:spPr>
        <p:txBody>
          <a:bodyPr/>
          <a:lstStyle/>
          <a:p>
            <a:pPr eaLnBrk="1" hangingPunct="1">
              <a:defRPr/>
            </a:pPr>
            <a:r>
              <a:rPr lang="en-US" sz="4000" b="1" dirty="0">
                <a:solidFill>
                  <a:schemeClr val="hlink"/>
                </a:solidFill>
                <a:effectLst>
                  <a:outerShdw blurRad="38100" dist="38100" dir="2700000" algn="tl">
                    <a:srgbClr val="C0C0C0"/>
                  </a:outerShdw>
                </a:effectLst>
              </a:rPr>
              <a:t>Some Unique Species of the Galapagos Islands</a:t>
            </a:r>
          </a:p>
        </p:txBody>
      </p:sp>
      <p:sp>
        <p:nvSpPr>
          <p:cNvPr id="13318" name="WordArt 6"/>
          <p:cNvSpPr>
            <a:spLocks noChangeArrowheads="1" noChangeShapeType="1" noTextEdit="1"/>
          </p:cNvSpPr>
          <p:nvPr/>
        </p:nvSpPr>
        <p:spPr bwMode="auto">
          <a:xfrm>
            <a:off x="838200" y="4648200"/>
            <a:ext cx="1600200" cy="103505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Galapagos </a:t>
            </a:r>
          </a:p>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Boobies</a:t>
            </a:r>
          </a:p>
        </p:txBody>
      </p:sp>
      <p:pic>
        <p:nvPicPr>
          <p:cNvPr id="13320" name="Picture 8" descr="IMGP5428"/>
          <p:cNvPicPr>
            <a:picLocks noChangeAspect="1" noChangeArrowheads="1"/>
          </p:cNvPicPr>
          <p:nvPr/>
        </p:nvPicPr>
        <p:blipFill>
          <a:blip r:embed="rId2" cstate="print"/>
          <a:srcRect/>
          <a:stretch>
            <a:fillRect/>
          </a:stretch>
        </p:blipFill>
        <p:spPr bwMode="auto">
          <a:xfrm>
            <a:off x="3200400" y="2686050"/>
            <a:ext cx="3200400" cy="2401888"/>
          </a:xfrm>
          <a:prstGeom prst="rect">
            <a:avLst/>
          </a:prstGeom>
          <a:noFill/>
          <a:ln w="9525">
            <a:noFill/>
            <a:miter lim="800000"/>
            <a:headEnd/>
            <a:tailEnd/>
          </a:ln>
        </p:spPr>
      </p:pic>
      <p:sp>
        <p:nvSpPr>
          <p:cNvPr id="13322" name="WordArt 10"/>
          <p:cNvSpPr>
            <a:spLocks noChangeArrowheads="1" noChangeShapeType="1" noTextEdit="1"/>
          </p:cNvSpPr>
          <p:nvPr/>
        </p:nvSpPr>
        <p:spPr bwMode="auto">
          <a:xfrm>
            <a:off x="4038600" y="5257800"/>
            <a:ext cx="1600200" cy="103505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Galapagos </a:t>
            </a:r>
          </a:p>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Tortoises</a:t>
            </a:r>
          </a:p>
        </p:txBody>
      </p:sp>
      <p:pic>
        <p:nvPicPr>
          <p:cNvPr id="13324" name="Picture 12" descr="Galapagos_Iguana_2"/>
          <p:cNvPicPr>
            <a:picLocks noChangeAspect="1" noChangeArrowheads="1"/>
          </p:cNvPicPr>
          <p:nvPr/>
        </p:nvPicPr>
        <p:blipFill>
          <a:blip r:embed="rId3" cstate="print"/>
          <a:srcRect/>
          <a:stretch>
            <a:fillRect/>
          </a:stretch>
        </p:blipFill>
        <p:spPr bwMode="auto">
          <a:xfrm>
            <a:off x="6618288" y="1524000"/>
            <a:ext cx="2373312" cy="3581400"/>
          </a:xfrm>
          <a:prstGeom prst="rect">
            <a:avLst/>
          </a:prstGeom>
          <a:noFill/>
          <a:ln w="9525">
            <a:noFill/>
            <a:miter lim="800000"/>
            <a:headEnd/>
            <a:tailEnd/>
          </a:ln>
        </p:spPr>
      </p:pic>
      <p:sp>
        <p:nvSpPr>
          <p:cNvPr id="13325" name="WordArt 13"/>
          <p:cNvSpPr>
            <a:spLocks noChangeArrowheads="1" noChangeShapeType="1" noTextEdit="1"/>
          </p:cNvSpPr>
          <p:nvPr/>
        </p:nvSpPr>
        <p:spPr bwMode="auto">
          <a:xfrm>
            <a:off x="7010400" y="5257800"/>
            <a:ext cx="1600200" cy="1295400"/>
          </a:xfrm>
          <a:prstGeom prst="rect">
            <a:avLst/>
          </a:prstGeom>
        </p:spPr>
        <p:txBody>
          <a:bodyPr wrap="none" fromWordArt="1">
            <a:prstTxWarp prst="textWave1">
              <a:avLst>
                <a:gd name="adj1" fmla="val 13005"/>
                <a:gd name="adj2" fmla="val -112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Galapagos </a:t>
            </a:r>
          </a:p>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Marine </a:t>
            </a:r>
          </a:p>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Iguanas</a:t>
            </a:r>
          </a:p>
        </p:txBody>
      </p:sp>
      <p:pic>
        <p:nvPicPr>
          <p:cNvPr id="10248" name="Picture 15" descr="b09"/>
          <p:cNvPicPr>
            <a:picLocks noChangeAspect="1" noChangeArrowheads="1"/>
          </p:cNvPicPr>
          <p:nvPr/>
        </p:nvPicPr>
        <p:blipFill>
          <a:blip r:embed="rId4" cstate="print"/>
          <a:srcRect l="11250" r="11250"/>
          <a:stretch>
            <a:fillRect/>
          </a:stretch>
        </p:blipFill>
        <p:spPr bwMode="auto">
          <a:xfrm>
            <a:off x="76200" y="1600200"/>
            <a:ext cx="3048000" cy="269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500" fill="hold"/>
                                        <p:tgtEl>
                                          <p:spTgt spid="13318"/>
                                        </p:tgtEl>
                                        <p:attrNameLst>
                                          <p:attrName>ppt_w</p:attrName>
                                        </p:attrNameLst>
                                      </p:cBhvr>
                                      <p:tavLst>
                                        <p:tav tm="0">
                                          <p:val>
                                            <p:fltVal val="0"/>
                                          </p:val>
                                        </p:tav>
                                        <p:tav tm="100000">
                                          <p:val>
                                            <p:strVal val="#ppt_w"/>
                                          </p:val>
                                        </p:tav>
                                      </p:tavLst>
                                    </p:anim>
                                    <p:anim calcmode="lin" valueType="num">
                                      <p:cBhvr>
                                        <p:cTn id="8" dur="500" fill="hold"/>
                                        <p:tgtEl>
                                          <p:spTgt spid="13318"/>
                                        </p:tgtEl>
                                        <p:attrNameLst>
                                          <p:attrName>ppt_h</p:attrName>
                                        </p:attrNameLst>
                                      </p:cBhvr>
                                      <p:tavLst>
                                        <p:tav tm="0">
                                          <p:val>
                                            <p:fltVal val="0"/>
                                          </p:val>
                                        </p:tav>
                                        <p:tav tm="100000">
                                          <p:val>
                                            <p:strVal val="#ppt_h"/>
                                          </p:val>
                                        </p:tav>
                                      </p:tavLst>
                                    </p:anim>
                                    <p:animEffect transition="in" filter="fade">
                                      <p:cBhvr>
                                        <p:cTn id="9" dur="500"/>
                                        <p:tgtEl>
                                          <p:spTgt spid="1331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3320"/>
                                        </p:tgtEl>
                                        <p:attrNameLst>
                                          <p:attrName>style.visibility</p:attrName>
                                        </p:attrNameLst>
                                      </p:cBhvr>
                                      <p:to>
                                        <p:strVal val="visible"/>
                                      </p:to>
                                    </p:set>
                                    <p:anim calcmode="lin" valueType="num">
                                      <p:cBhvr>
                                        <p:cTn id="13" dur="500" fill="hold"/>
                                        <p:tgtEl>
                                          <p:spTgt spid="13320"/>
                                        </p:tgtEl>
                                        <p:attrNameLst>
                                          <p:attrName>ppt_w</p:attrName>
                                        </p:attrNameLst>
                                      </p:cBhvr>
                                      <p:tavLst>
                                        <p:tav tm="0">
                                          <p:val>
                                            <p:fltVal val="0"/>
                                          </p:val>
                                        </p:tav>
                                        <p:tav tm="100000">
                                          <p:val>
                                            <p:strVal val="#ppt_w"/>
                                          </p:val>
                                        </p:tav>
                                      </p:tavLst>
                                    </p:anim>
                                    <p:anim calcmode="lin" valueType="num">
                                      <p:cBhvr>
                                        <p:cTn id="14" dur="500" fill="hold"/>
                                        <p:tgtEl>
                                          <p:spTgt spid="13320"/>
                                        </p:tgtEl>
                                        <p:attrNameLst>
                                          <p:attrName>ppt_h</p:attrName>
                                        </p:attrNameLst>
                                      </p:cBhvr>
                                      <p:tavLst>
                                        <p:tav tm="0">
                                          <p:val>
                                            <p:fltVal val="0"/>
                                          </p:val>
                                        </p:tav>
                                        <p:tav tm="100000">
                                          <p:val>
                                            <p:strVal val="#ppt_h"/>
                                          </p:val>
                                        </p:tav>
                                      </p:tavLst>
                                    </p:anim>
                                    <p:animEffect transition="in" filter="fade">
                                      <p:cBhvr>
                                        <p:cTn id="15" dur="500"/>
                                        <p:tgtEl>
                                          <p:spTgt spid="13320"/>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3322"/>
                                        </p:tgtEl>
                                        <p:attrNameLst>
                                          <p:attrName>style.visibility</p:attrName>
                                        </p:attrNameLst>
                                      </p:cBhvr>
                                      <p:to>
                                        <p:strVal val="visible"/>
                                      </p:to>
                                    </p:set>
                                    <p:anim calcmode="lin" valueType="num">
                                      <p:cBhvr>
                                        <p:cTn id="19" dur="500" fill="hold"/>
                                        <p:tgtEl>
                                          <p:spTgt spid="13322"/>
                                        </p:tgtEl>
                                        <p:attrNameLst>
                                          <p:attrName>ppt_w</p:attrName>
                                        </p:attrNameLst>
                                      </p:cBhvr>
                                      <p:tavLst>
                                        <p:tav tm="0">
                                          <p:val>
                                            <p:fltVal val="0"/>
                                          </p:val>
                                        </p:tav>
                                        <p:tav tm="100000">
                                          <p:val>
                                            <p:strVal val="#ppt_w"/>
                                          </p:val>
                                        </p:tav>
                                      </p:tavLst>
                                    </p:anim>
                                    <p:anim calcmode="lin" valueType="num">
                                      <p:cBhvr>
                                        <p:cTn id="20" dur="500" fill="hold"/>
                                        <p:tgtEl>
                                          <p:spTgt spid="13322"/>
                                        </p:tgtEl>
                                        <p:attrNameLst>
                                          <p:attrName>ppt_h</p:attrName>
                                        </p:attrNameLst>
                                      </p:cBhvr>
                                      <p:tavLst>
                                        <p:tav tm="0">
                                          <p:val>
                                            <p:fltVal val="0"/>
                                          </p:val>
                                        </p:tav>
                                        <p:tav tm="100000">
                                          <p:val>
                                            <p:strVal val="#ppt_h"/>
                                          </p:val>
                                        </p:tav>
                                      </p:tavLst>
                                    </p:anim>
                                    <p:animEffect transition="in" filter="fade">
                                      <p:cBhvr>
                                        <p:cTn id="21" dur="500"/>
                                        <p:tgtEl>
                                          <p:spTgt spid="13322"/>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3324"/>
                                        </p:tgtEl>
                                        <p:attrNameLst>
                                          <p:attrName>style.visibility</p:attrName>
                                        </p:attrNameLst>
                                      </p:cBhvr>
                                      <p:to>
                                        <p:strVal val="visible"/>
                                      </p:to>
                                    </p:set>
                                    <p:anim calcmode="lin" valueType="num">
                                      <p:cBhvr>
                                        <p:cTn id="25" dur="500" fill="hold"/>
                                        <p:tgtEl>
                                          <p:spTgt spid="13324"/>
                                        </p:tgtEl>
                                        <p:attrNameLst>
                                          <p:attrName>ppt_w</p:attrName>
                                        </p:attrNameLst>
                                      </p:cBhvr>
                                      <p:tavLst>
                                        <p:tav tm="0">
                                          <p:val>
                                            <p:fltVal val="0"/>
                                          </p:val>
                                        </p:tav>
                                        <p:tav tm="100000">
                                          <p:val>
                                            <p:strVal val="#ppt_w"/>
                                          </p:val>
                                        </p:tav>
                                      </p:tavLst>
                                    </p:anim>
                                    <p:anim calcmode="lin" valueType="num">
                                      <p:cBhvr>
                                        <p:cTn id="26" dur="500" fill="hold"/>
                                        <p:tgtEl>
                                          <p:spTgt spid="13324"/>
                                        </p:tgtEl>
                                        <p:attrNameLst>
                                          <p:attrName>ppt_h</p:attrName>
                                        </p:attrNameLst>
                                      </p:cBhvr>
                                      <p:tavLst>
                                        <p:tav tm="0">
                                          <p:val>
                                            <p:fltVal val="0"/>
                                          </p:val>
                                        </p:tav>
                                        <p:tav tm="100000">
                                          <p:val>
                                            <p:strVal val="#ppt_h"/>
                                          </p:val>
                                        </p:tav>
                                      </p:tavLst>
                                    </p:anim>
                                    <p:animEffect transition="in" filter="fade">
                                      <p:cBhvr>
                                        <p:cTn id="27" dur="500"/>
                                        <p:tgtEl>
                                          <p:spTgt spid="13324"/>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3325"/>
                                        </p:tgtEl>
                                        <p:attrNameLst>
                                          <p:attrName>style.visibility</p:attrName>
                                        </p:attrNameLst>
                                      </p:cBhvr>
                                      <p:to>
                                        <p:strVal val="visible"/>
                                      </p:to>
                                    </p:set>
                                    <p:anim calcmode="lin" valueType="num">
                                      <p:cBhvr>
                                        <p:cTn id="31" dur="500" fill="hold"/>
                                        <p:tgtEl>
                                          <p:spTgt spid="13325"/>
                                        </p:tgtEl>
                                        <p:attrNameLst>
                                          <p:attrName>ppt_w</p:attrName>
                                        </p:attrNameLst>
                                      </p:cBhvr>
                                      <p:tavLst>
                                        <p:tav tm="0">
                                          <p:val>
                                            <p:fltVal val="0"/>
                                          </p:val>
                                        </p:tav>
                                        <p:tav tm="100000">
                                          <p:val>
                                            <p:strVal val="#ppt_w"/>
                                          </p:val>
                                        </p:tav>
                                      </p:tavLst>
                                    </p:anim>
                                    <p:anim calcmode="lin" valueType="num">
                                      <p:cBhvr>
                                        <p:cTn id="32" dur="500" fill="hold"/>
                                        <p:tgtEl>
                                          <p:spTgt spid="13325"/>
                                        </p:tgtEl>
                                        <p:attrNameLst>
                                          <p:attrName>ppt_h</p:attrName>
                                        </p:attrNameLst>
                                      </p:cBhvr>
                                      <p:tavLst>
                                        <p:tav tm="0">
                                          <p:val>
                                            <p:fltVal val="0"/>
                                          </p:val>
                                        </p:tav>
                                        <p:tav tm="100000">
                                          <p:val>
                                            <p:strVal val="#ppt_h"/>
                                          </p:val>
                                        </p:tav>
                                      </p:tavLst>
                                    </p:anim>
                                    <p:animEffect transition="in" filter="fade">
                                      <p:cBhvr>
                                        <p:cTn id="33"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22" grpId="0" animBg="1"/>
      <p:bldP spid="1332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4891</TotalTime>
  <Words>877</Words>
  <Application>Microsoft Macintosh PowerPoint</Application>
  <PresentationFormat>On-screen Show (4:3)</PresentationFormat>
  <Paragraphs>83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Times New Roman</vt:lpstr>
      <vt:lpstr>Default Design</vt:lpstr>
      <vt:lpstr>PowerPoint Presentation</vt:lpstr>
      <vt:lpstr>PowerPoint Presentation</vt:lpstr>
      <vt:lpstr>What is Evolution?</vt:lpstr>
      <vt:lpstr>PowerPoint Presentation</vt:lpstr>
      <vt:lpstr>PowerPoint Presentation</vt:lpstr>
      <vt:lpstr>Charles Darwin 1809-1882 The Father of Evolution</vt:lpstr>
      <vt:lpstr>PowerPoint Presentation</vt:lpstr>
      <vt:lpstr>****The Galapogos Islands are important because,  the islands are separated by hundreds of miles from the continent of South America, and the islands were also separated from each other. They were isolated.  ****This GEOGRAPHIC ISOLATION made the islands a perfect place to observe species unique to each island (and to the world).   ****This meant that all the islands may have had the same type of organisms living on them, but because of each island’s unique environment ,each organism looked and acted differently than the same type of organism that lived on another island.  </vt:lpstr>
      <vt:lpstr>Some Unique Species of the Galapagos Islands</vt:lpstr>
      <vt:lpstr>PowerPoint Presentation</vt:lpstr>
      <vt:lpstr>*Darwin was interested in the many different types of finches found on each of the Galapagos Islands.  *He observed that each Island had it’s own type of finch.  *The evolution of each different type of finch was due to the finch's diet on that particular island. Those finches that were better adapt to eat the food on that island lived, while those that could not adapt would die out.</vt:lpstr>
      <vt:lpstr>What did Darwin learn from his observations?</vt:lpstr>
      <vt:lpstr>What did Darwin get from his observations? </vt:lpstr>
      <vt:lpstr>Jean-Baptiste Lamarck</vt:lpstr>
      <vt:lpstr>Lamarck’s Theory</vt:lpstr>
      <vt:lpstr>PowerPoint Presentation</vt:lpstr>
      <vt:lpstr>PowerPoint Presentation</vt:lpstr>
      <vt:lpstr>Let’s Compare!</vt:lpstr>
    </vt:vector>
  </TitlesOfParts>
  <Company>The Williamsburg Charter School</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What did Charles Darwin do that makes him so famous and how did he do it?</dc:title>
  <dc:creator>wsurber</dc:creator>
  <cp:lastModifiedBy>Microsoft Office User</cp:lastModifiedBy>
  <cp:revision>59</cp:revision>
  <dcterms:created xsi:type="dcterms:W3CDTF">2006-04-26T21:46:12Z</dcterms:created>
  <dcterms:modified xsi:type="dcterms:W3CDTF">2018-03-12T13:17:56Z</dcterms:modified>
</cp:coreProperties>
</file>