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8" r:id="rId3"/>
    <p:sldId id="262" r:id="rId4"/>
    <p:sldId id="257" r:id="rId5"/>
    <p:sldId id="259" r:id="rId6"/>
    <p:sldId id="260" r:id="rId7"/>
    <p:sldId id="261"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3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345071-9C54-4CC9-B3A2-1014A3BEAAEE}" type="datetimeFigureOut">
              <a:rPr lang="en-US" smtClean="0"/>
              <a:pPr/>
              <a:t>3/30/2014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34DABE-7BA0-4B19-AC1C-AB17839897C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334DABE-7BA0-4B19-AC1C-AB17839897C3}"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D60E630-57C8-4F5D-B448-029CB39C7A1E}" type="datetimeFigureOut">
              <a:rPr lang="en-US" smtClean="0"/>
              <a:pPr/>
              <a:t>3/30/2014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F45147-D85F-4B31-A99D-2631D596647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60E630-57C8-4F5D-B448-029CB39C7A1E}" type="datetimeFigureOut">
              <a:rPr lang="en-US" smtClean="0"/>
              <a:pPr/>
              <a:t>3/30/2014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F45147-D85F-4B31-A99D-2631D596647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60E630-57C8-4F5D-B448-029CB39C7A1E}" type="datetimeFigureOut">
              <a:rPr lang="en-US" smtClean="0"/>
              <a:pPr/>
              <a:t>3/30/2014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F45147-D85F-4B31-A99D-2631D596647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60E630-57C8-4F5D-B448-029CB39C7A1E}" type="datetimeFigureOut">
              <a:rPr lang="en-US" smtClean="0"/>
              <a:pPr/>
              <a:t>3/30/2014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F45147-D85F-4B31-A99D-2631D596647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60E630-57C8-4F5D-B448-029CB39C7A1E}" type="datetimeFigureOut">
              <a:rPr lang="en-US" smtClean="0"/>
              <a:pPr/>
              <a:t>3/30/2014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F45147-D85F-4B31-A99D-2631D596647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D60E630-57C8-4F5D-B448-029CB39C7A1E}" type="datetimeFigureOut">
              <a:rPr lang="en-US" smtClean="0"/>
              <a:pPr/>
              <a:t>3/30/2014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F45147-D85F-4B31-A99D-2631D596647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D60E630-57C8-4F5D-B448-029CB39C7A1E}" type="datetimeFigureOut">
              <a:rPr lang="en-US" smtClean="0"/>
              <a:pPr/>
              <a:t>3/30/2014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F45147-D85F-4B31-A99D-2631D596647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D60E630-57C8-4F5D-B448-029CB39C7A1E}" type="datetimeFigureOut">
              <a:rPr lang="en-US" smtClean="0"/>
              <a:pPr/>
              <a:t>3/30/2014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F45147-D85F-4B31-A99D-2631D596647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60E630-57C8-4F5D-B448-029CB39C7A1E}" type="datetimeFigureOut">
              <a:rPr lang="en-US" smtClean="0"/>
              <a:pPr/>
              <a:t>3/30/2014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F45147-D85F-4B31-A99D-2631D596647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60E630-57C8-4F5D-B448-029CB39C7A1E}" type="datetimeFigureOut">
              <a:rPr lang="en-US" smtClean="0"/>
              <a:pPr/>
              <a:t>3/30/2014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F45147-D85F-4B31-A99D-2631D596647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60E630-57C8-4F5D-B448-029CB39C7A1E}" type="datetimeFigureOut">
              <a:rPr lang="en-US" smtClean="0"/>
              <a:pPr/>
              <a:t>3/30/2014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F45147-D85F-4B31-A99D-2631D596647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60E630-57C8-4F5D-B448-029CB39C7A1E}" type="datetimeFigureOut">
              <a:rPr lang="en-US" smtClean="0"/>
              <a:pPr/>
              <a:t>3/30/2014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F45147-D85F-4B31-A99D-2631D596647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gif"/><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youtube.com/watch?v=oyt0CIIL_Mg" TargetMode="External"/><Relationship Id="rId2" Type="http://schemas.openxmlformats.org/officeDocument/2006/relationships/hyperlink" Target="http://www.youtube.com/watch?v=kmvaLtNHyp0&amp;feature=fvwrel" TargetMode="External"/><Relationship Id="rId1" Type="http://schemas.openxmlformats.org/officeDocument/2006/relationships/slideLayout" Target="../slideLayouts/slideLayout2.xml"/><Relationship Id="rId5" Type="http://schemas.openxmlformats.org/officeDocument/2006/relationships/hyperlink" Target="http://www.youtube.com/watch?v=bzfqPQm-ThU" TargetMode="External"/><Relationship Id="rId4" Type="http://schemas.openxmlformats.org/officeDocument/2006/relationships/hyperlink" Target="http://www.youtube.com/watch?v=L54bxmZy_N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09600"/>
            <a:ext cx="7772400" cy="1470025"/>
          </a:xfrm>
        </p:spPr>
        <p:txBody>
          <a:bodyPr>
            <a:normAutofit fontScale="90000"/>
          </a:bodyPr>
          <a:lstStyle/>
          <a:p>
            <a:r>
              <a:rPr lang="en-US" b="1" dirty="0" smtClean="0"/>
              <a:t>Do Now: Write down 3 things that you are looking for in a potential mate?</a:t>
            </a:r>
            <a:endParaRPr lang="en-US" b="1" dirty="0"/>
          </a:p>
        </p:txBody>
      </p:sp>
      <p:sp>
        <p:nvSpPr>
          <p:cNvPr id="3" name="Subtitle 2"/>
          <p:cNvSpPr>
            <a:spLocks noGrp="1"/>
          </p:cNvSpPr>
          <p:nvPr>
            <p:ph type="subTitle" idx="1"/>
          </p:nvPr>
        </p:nvSpPr>
        <p:spPr>
          <a:xfrm>
            <a:off x="1524000" y="3200400"/>
            <a:ext cx="6400800" cy="1752600"/>
          </a:xfrm>
        </p:spPr>
        <p:txBody>
          <a:bodyPr/>
          <a:lstStyle/>
          <a:p>
            <a:r>
              <a:rPr lang="en-US" b="1" dirty="0" smtClean="0">
                <a:solidFill>
                  <a:schemeClr val="tx1"/>
                </a:solidFill>
              </a:rPr>
              <a:t>Aim: How does an organism’s behavior aid in the evolution of a species?</a:t>
            </a:r>
            <a:endParaRPr lang="en-US" b="1"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How does an organism increase </a:t>
            </a:r>
            <a:r>
              <a:rPr lang="en-US" b="1" dirty="0" smtClean="0"/>
              <a:t>its chances to be successful?</a:t>
            </a:r>
            <a:endParaRPr lang="en-US" b="1" dirty="0"/>
          </a:p>
        </p:txBody>
      </p:sp>
      <p:sp>
        <p:nvSpPr>
          <p:cNvPr id="3" name="Content Placeholder 2"/>
          <p:cNvSpPr>
            <a:spLocks noGrp="1"/>
          </p:cNvSpPr>
          <p:nvPr>
            <p:ph idx="1"/>
          </p:nvPr>
        </p:nvSpPr>
        <p:spPr/>
        <p:txBody>
          <a:bodyPr/>
          <a:lstStyle/>
          <a:p>
            <a:r>
              <a:rPr lang="en-US" dirty="0" smtClean="0"/>
              <a:t>Many organisms develop complex behaviors in order to be successful.</a:t>
            </a:r>
          </a:p>
          <a:p>
            <a:r>
              <a:rPr lang="en-US" dirty="0" smtClean="0"/>
              <a:t>Some behaviors help them to survive while other behaviors help the organism attract mates.</a:t>
            </a:r>
          </a:p>
          <a:p>
            <a:r>
              <a:rPr lang="en-US" dirty="0" smtClean="0"/>
              <a:t>These behaviors include feeding pattern, migrations and mating rituals.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Why is Pattern Behavior so Important for Evolution?</a:t>
            </a:r>
            <a:endParaRPr lang="en-US" b="1" dirty="0"/>
          </a:p>
        </p:txBody>
      </p:sp>
      <p:sp>
        <p:nvSpPr>
          <p:cNvPr id="3" name="Content Placeholder 2"/>
          <p:cNvSpPr>
            <a:spLocks noGrp="1"/>
          </p:cNvSpPr>
          <p:nvPr>
            <p:ph idx="1"/>
          </p:nvPr>
        </p:nvSpPr>
        <p:spPr>
          <a:xfrm>
            <a:off x="152400" y="1600200"/>
            <a:ext cx="8763000" cy="5257800"/>
          </a:xfrm>
        </p:spPr>
        <p:txBody>
          <a:bodyPr>
            <a:normAutofit/>
          </a:bodyPr>
          <a:lstStyle/>
          <a:p>
            <a:r>
              <a:rPr lang="en-US" sz="2400" dirty="0" smtClean="0"/>
              <a:t>Pattern behavior is behavior that a group of organisms do </a:t>
            </a:r>
            <a:r>
              <a:rPr lang="en-US" sz="2400" dirty="0" smtClean="0"/>
              <a:t>in order to increase their chances for survival as a group. </a:t>
            </a:r>
            <a:endParaRPr lang="en-US" sz="2400" dirty="0" smtClean="0"/>
          </a:p>
          <a:p>
            <a:endParaRPr lang="en-US" sz="2400" dirty="0" smtClean="0"/>
          </a:p>
          <a:p>
            <a:r>
              <a:rPr lang="en-US" sz="2400" dirty="0" smtClean="0"/>
              <a:t>Because </a:t>
            </a:r>
            <a:r>
              <a:rPr lang="en-US" sz="2400" dirty="0" smtClean="0"/>
              <a:t>individual organisms in the group have </a:t>
            </a:r>
            <a:r>
              <a:rPr lang="en-US" sz="2400" dirty="0" smtClean="0"/>
              <a:t>these patterns behavior, unfavorable or undesirable traits are selected out of the population. This is because these </a:t>
            </a:r>
            <a:r>
              <a:rPr lang="en-US" sz="2400" dirty="0" smtClean="0"/>
              <a:t>individual with the ideal behavior </a:t>
            </a:r>
            <a:r>
              <a:rPr lang="en-US" sz="2400" dirty="0" smtClean="0"/>
              <a:t>would reproduce and pass on their genes.</a:t>
            </a:r>
          </a:p>
          <a:p>
            <a:endParaRPr lang="en-US" sz="2400" dirty="0" smtClean="0"/>
          </a:p>
          <a:p>
            <a:r>
              <a:rPr lang="en-US" sz="2400" dirty="0" smtClean="0"/>
              <a:t>These patterns also strengthen favorable or desirable characteristics because only the fittest or best adapted will live and reproduce; thereby passing on their genes.</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How is success measured in living things?</a:t>
            </a:r>
            <a:endParaRPr lang="en-US" b="1" dirty="0"/>
          </a:p>
        </p:txBody>
      </p:sp>
      <p:sp>
        <p:nvSpPr>
          <p:cNvPr id="3" name="Content Placeholder 2"/>
          <p:cNvSpPr>
            <a:spLocks noGrp="1"/>
          </p:cNvSpPr>
          <p:nvPr>
            <p:ph idx="1"/>
          </p:nvPr>
        </p:nvSpPr>
        <p:spPr>
          <a:xfrm>
            <a:off x="0" y="1524000"/>
            <a:ext cx="5791200" cy="5334000"/>
          </a:xfrm>
        </p:spPr>
        <p:txBody>
          <a:bodyPr>
            <a:normAutofit fontScale="92500" lnSpcReduction="20000"/>
          </a:bodyPr>
          <a:lstStyle/>
          <a:p>
            <a:r>
              <a:rPr lang="en-US" dirty="0" smtClean="0"/>
              <a:t>Nature measures success by how well an organism can reproduce.</a:t>
            </a:r>
          </a:p>
          <a:p>
            <a:r>
              <a:rPr lang="en-US" dirty="0" smtClean="0"/>
              <a:t>Those organisms that can reproduce will be able to pass on their genes to the next generation allowing the species to continue on.</a:t>
            </a:r>
          </a:p>
          <a:p>
            <a:r>
              <a:rPr lang="en-US" dirty="0" smtClean="0"/>
              <a:t>Those organisms that do not reproduce are considered failure because they do not pass on their genes. </a:t>
            </a:r>
          </a:p>
          <a:p>
            <a:r>
              <a:rPr lang="en-US" dirty="0" smtClean="0"/>
              <a:t>If enough failures occur, the specie will become extinct.</a:t>
            </a:r>
            <a:endParaRPr lang="en-US" dirty="0"/>
          </a:p>
        </p:txBody>
      </p:sp>
      <p:pic>
        <p:nvPicPr>
          <p:cNvPr id="9218" name="Picture 2" descr="http://www.blogcdn.com/www.engadget.com/media/2008/12/sumo-kid.jpg"/>
          <p:cNvPicPr>
            <a:picLocks noChangeAspect="1" noChangeArrowheads="1"/>
          </p:cNvPicPr>
          <p:nvPr/>
        </p:nvPicPr>
        <p:blipFill>
          <a:blip r:embed="rId2" cstate="print"/>
          <a:srcRect/>
          <a:stretch>
            <a:fillRect/>
          </a:stretch>
        </p:blipFill>
        <p:spPr bwMode="auto">
          <a:xfrm>
            <a:off x="5810250" y="1476375"/>
            <a:ext cx="3257550" cy="49244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b="1" dirty="0" smtClean="0"/>
              <a:t>Feeding Pattern Behavior</a:t>
            </a:r>
            <a:endParaRPr lang="en-US" b="1" dirty="0"/>
          </a:p>
        </p:txBody>
      </p:sp>
      <p:sp>
        <p:nvSpPr>
          <p:cNvPr id="3" name="Content Placeholder 2"/>
          <p:cNvSpPr>
            <a:spLocks noGrp="1"/>
          </p:cNvSpPr>
          <p:nvPr>
            <p:ph idx="1"/>
          </p:nvPr>
        </p:nvSpPr>
        <p:spPr>
          <a:xfrm>
            <a:off x="0" y="685800"/>
            <a:ext cx="5715000" cy="5943600"/>
          </a:xfrm>
        </p:spPr>
        <p:txBody>
          <a:bodyPr>
            <a:normAutofit fontScale="92500" lnSpcReduction="20000"/>
          </a:bodyPr>
          <a:lstStyle/>
          <a:p>
            <a:r>
              <a:rPr lang="en-US" dirty="0" smtClean="0"/>
              <a:t>Feeding patterns behavior can develop from many things:</a:t>
            </a:r>
          </a:p>
          <a:p>
            <a:pPr lvl="1"/>
            <a:r>
              <a:rPr lang="en-US" dirty="0" smtClean="0"/>
              <a:t>Organisms know </a:t>
            </a:r>
            <a:r>
              <a:rPr lang="en-US" dirty="0" smtClean="0"/>
              <a:t>when their food is more abundant. (nighttime, morning, at a certain place or during a certain time of the year).</a:t>
            </a:r>
          </a:p>
          <a:p>
            <a:pPr lvl="1"/>
            <a:r>
              <a:rPr lang="en-US" dirty="0" smtClean="0"/>
              <a:t>Organisms know when predator that eat them are out so they avoid those times and places.</a:t>
            </a:r>
          </a:p>
          <a:p>
            <a:pPr lvl="1"/>
            <a:r>
              <a:rPr lang="en-US" dirty="0" smtClean="0"/>
              <a:t>Most organisms give birth during certain times of the year and certain places where food is abundant.</a:t>
            </a:r>
          </a:p>
          <a:p>
            <a:pPr marL="971550" lvl="1" indent="-514350">
              <a:buFont typeface="Wingdings" pitchFamily="2" charset="2"/>
              <a:buChar char="§"/>
            </a:pPr>
            <a:r>
              <a:rPr lang="en-US" dirty="0" smtClean="0"/>
              <a:t>If the food source changes or dies out, only those populations with the most variety will survive.</a:t>
            </a:r>
          </a:p>
          <a:p>
            <a:pPr lvl="1"/>
            <a:endParaRPr lang="en-US" dirty="0" smtClean="0"/>
          </a:p>
        </p:txBody>
      </p:sp>
      <p:pic>
        <p:nvPicPr>
          <p:cNvPr id="7170" name="Picture 2" descr="http://www.netcore.ca/~peleetom/Bats%20in%20sunset%202.jpg"/>
          <p:cNvPicPr>
            <a:picLocks noChangeAspect="1" noChangeArrowheads="1"/>
          </p:cNvPicPr>
          <p:nvPr/>
        </p:nvPicPr>
        <p:blipFill>
          <a:blip r:embed="rId2" cstate="print"/>
          <a:srcRect/>
          <a:stretch>
            <a:fillRect/>
          </a:stretch>
        </p:blipFill>
        <p:spPr bwMode="auto">
          <a:xfrm>
            <a:off x="5562600" y="2110036"/>
            <a:ext cx="3581400" cy="2385764"/>
          </a:xfrm>
          <a:prstGeom prst="rect">
            <a:avLst/>
          </a:prstGeom>
          <a:noFill/>
        </p:spPr>
      </p:pic>
      <p:pic>
        <p:nvPicPr>
          <p:cNvPr id="7172" name="Picture 4" descr="http://wwwdelivery.superstock.com/WI/223/1566/X0505/PreviewComp/SuperStock_1566-0198195.jpg"/>
          <p:cNvPicPr>
            <a:picLocks noChangeAspect="1" noChangeArrowheads="1"/>
          </p:cNvPicPr>
          <p:nvPr/>
        </p:nvPicPr>
        <p:blipFill>
          <a:blip r:embed="rId3" cstate="print"/>
          <a:srcRect/>
          <a:stretch>
            <a:fillRect/>
          </a:stretch>
        </p:blipFill>
        <p:spPr bwMode="auto">
          <a:xfrm>
            <a:off x="5562600" y="2133600"/>
            <a:ext cx="3694546" cy="2438400"/>
          </a:xfrm>
          <a:prstGeom prst="rect">
            <a:avLst/>
          </a:prstGeom>
          <a:noFill/>
        </p:spPr>
      </p:pic>
      <p:pic>
        <p:nvPicPr>
          <p:cNvPr id="7174" name="Picture 6" descr="http://t2.gstatic.com/images?q=tbn:ANd9GcS9wVRNihPgruS6Ji-rkSHD7GriTjaBIMKBkV1yfkrYbOVlnodv&amp;t=1"/>
          <p:cNvPicPr>
            <a:picLocks noChangeAspect="1" noChangeArrowheads="1"/>
          </p:cNvPicPr>
          <p:nvPr/>
        </p:nvPicPr>
        <p:blipFill>
          <a:blip r:embed="rId4" cstate="print"/>
          <a:srcRect/>
          <a:stretch>
            <a:fillRect/>
          </a:stretch>
        </p:blipFill>
        <p:spPr bwMode="auto">
          <a:xfrm>
            <a:off x="5562600" y="2133600"/>
            <a:ext cx="3581400" cy="2682594"/>
          </a:xfrm>
          <a:prstGeom prst="rect">
            <a:avLst/>
          </a:prstGeom>
          <a:noFill/>
        </p:spPr>
      </p:pic>
      <p:pic>
        <p:nvPicPr>
          <p:cNvPr id="7176" name="Picture 8" descr="http://alexasamuels.com/wp-content/uploads/2009/12/tombstone-cartoon.gif"/>
          <p:cNvPicPr>
            <a:picLocks noChangeAspect="1" noChangeArrowheads="1"/>
          </p:cNvPicPr>
          <p:nvPr/>
        </p:nvPicPr>
        <p:blipFill>
          <a:blip r:embed="rId5" cstate="print"/>
          <a:srcRect/>
          <a:stretch>
            <a:fillRect/>
          </a:stretch>
        </p:blipFill>
        <p:spPr bwMode="auto">
          <a:xfrm>
            <a:off x="6781800" y="4953000"/>
            <a:ext cx="1676400" cy="16764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7170"/>
                                        </p:tgtEl>
                                        <p:attrNameLst>
                                          <p:attrName>style.visibility</p:attrName>
                                        </p:attrNameLst>
                                      </p:cBhvr>
                                      <p:to>
                                        <p:strVal val="visible"/>
                                      </p:to>
                                    </p:set>
                                    <p:animEffect transition="in" filter="dissolve">
                                      <p:cBhvr>
                                        <p:cTn id="17" dur="500"/>
                                        <p:tgtEl>
                                          <p:spTgt spid="7170"/>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7172"/>
                                        </p:tgtEl>
                                        <p:attrNameLst>
                                          <p:attrName>style.visibility</p:attrName>
                                        </p:attrNameLst>
                                      </p:cBhvr>
                                      <p:to>
                                        <p:strVal val="visible"/>
                                      </p:to>
                                    </p:set>
                                    <p:animEffect transition="in" filter="dissolve">
                                      <p:cBhvr>
                                        <p:cTn id="27" dur="500"/>
                                        <p:tgtEl>
                                          <p:spTgt spid="7172"/>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blinds(horizontal)">
                                      <p:cBhvr>
                                        <p:cTn id="32" dur="5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7174"/>
                                        </p:tgtEl>
                                        <p:attrNameLst>
                                          <p:attrName>style.visibility</p:attrName>
                                        </p:attrNameLst>
                                      </p:cBhvr>
                                      <p:to>
                                        <p:strVal val="visible"/>
                                      </p:to>
                                    </p:set>
                                    <p:animEffect transition="in" filter="dissolve">
                                      <p:cBhvr>
                                        <p:cTn id="37" dur="500"/>
                                        <p:tgtEl>
                                          <p:spTgt spid="7174"/>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blinds(horizontal)">
                                      <p:cBhvr>
                                        <p:cTn id="42" dur="500"/>
                                        <p:tgtEl>
                                          <p:spTgt spid="3">
                                            <p:txEl>
                                              <p:pRg st="4" end="4"/>
                                            </p:txEl>
                                          </p:spTgt>
                                        </p:tgtEl>
                                      </p:cBhvr>
                                    </p:animEffect>
                                  </p:childTnLst>
                                </p:cTn>
                              </p:par>
                            </p:childTnLst>
                          </p:cTn>
                        </p:par>
                        <p:par>
                          <p:cTn id="43" fill="hold">
                            <p:stCondLst>
                              <p:cond delay="500"/>
                            </p:stCondLst>
                            <p:childTnLst>
                              <p:par>
                                <p:cTn id="44" presetID="7" presetClass="entr" presetSubtype="4" fill="hold" nodeType="afterEffect">
                                  <p:stCondLst>
                                    <p:cond delay="0"/>
                                  </p:stCondLst>
                                  <p:childTnLst>
                                    <p:set>
                                      <p:cBhvr>
                                        <p:cTn id="45" dur="1" fill="hold">
                                          <p:stCondLst>
                                            <p:cond delay="0"/>
                                          </p:stCondLst>
                                        </p:cTn>
                                        <p:tgtEl>
                                          <p:spTgt spid="7176"/>
                                        </p:tgtEl>
                                        <p:attrNameLst>
                                          <p:attrName>style.visibility</p:attrName>
                                        </p:attrNameLst>
                                      </p:cBhvr>
                                      <p:to>
                                        <p:strVal val="visible"/>
                                      </p:to>
                                    </p:set>
                                    <p:anim calcmode="lin" valueType="num">
                                      <p:cBhvr additive="base">
                                        <p:cTn id="46" dur="5000" fill="hold"/>
                                        <p:tgtEl>
                                          <p:spTgt spid="7176"/>
                                        </p:tgtEl>
                                        <p:attrNameLst>
                                          <p:attrName>ppt_x</p:attrName>
                                        </p:attrNameLst>
                                      </p:cBhvr>
                                      <p:tavLst>
                                        <p:tav tm="0">
                                          <p:val>
                                            <p:strVal val="#ppt_x"/>
                                          </p:val>
                                        </p:tav>
                                        <p:tav tm="100000">
                                          <p:val>
                                            <p:strVal val="#ppt_x"/>
                                          </p:val>
                                        </p:tav>
                                      </p:tavLst>
                                    </p:anim>
                                    <p:anim calcmode="lin" valueType="num">
                                      <p:cBhvr additive="base">
                                        <p:cTn id="47" dur="5000" fill="hold"/>
                                        <p:tgtEl>
                                          <p:spTgt spid="717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t>Migration Patterns</a:t>
            </a:r>
            <a:endParaRPr lang="en-US" b="1" dirty="0"/>
          </a:p>
        </p:txBody>
      </p:sp>
      <p:sp>
        <p:nvSpPr>
          <p:cNvPr id="3" name="Content Placeholder 2"/>
          <p:cNvSpPr>
            <a:spLocks noGrp="1"/>
          </p:cNvSpPr>
          <p:nvPr>
            <p:ph idx="1"/>
          </p:nvPr>
        </p:nvSpPr>
        <p:spPr>
          <a:xfrm>
            <a:off x="457200" y="990600"/>
            <a:ext cx="5181600" cy="5562600"/>
          </a:xfrm>
        </p:spPr>
        <p:txBody>
          <a:bodyPr>
            <a:normAutofit fontScale="92500"/>
          </a:bodyPr>
          <a:lstStyle/>
          <a:p>
            <a:r>
              <a:rPr lang="en-US" dirty="0" smtClean="0"/>
              <a:t>Migration means that a group of </a:t>
            </a:r>
            <a:r>
              <a:rPr lang="en-US" dirty="0" smtClean="0"/>
              <a:t>the same type of organisms </a:t>
            </a:r>
            <a:r>
              <a:rPr lang="en-US" dirty="0" smtClean="0"/>
              <a:t>move from one area to another. Organisms do this for many reasons:</a:t>
            </a:r>
          </a:p>
          <a:p>
            <a:pPr lvl="1"/>
            <a:r>
              <a:rPr lang="en-US" dirty="0" smtClean="0"/>
              <a:t>Follow their food source</a:t>
            </a:r>
          </a:p>
          <a:p>
            <a:pPr lvl="1"/>
            <a:r>
              <a:rPr lang="en-US" dirty="0" smtClean="0"/>
              <a:t>To reproduce</a:t>
            </a:r>
          </a:p>
          <a:p>
            <a:pPr lvl="2"/>
            <a:r>
              <a:rPr lang="en-US" dirty="0" smtClean="0"/>
              <a:t>To find mates</a:t>
            </a:r>
          </a:p>
          <a:p>
            <a:pPr lvl="2"/>
            <a:r>
              <a:rPr lang="en-US" dirty="0" smtClean="0"/>
              <a:t>To have offspring</a:t>
            </a:r>
          </a:p>
          <a:p>
            <a:pPr lvl="2"/>
            <a:r>
              <a:rPr lang="en-US" dirty="0" smtClean="0"/>
              <a:t>To raise offspring</a:t>
            </a:r>
          </a:p>
          <a:p>
            <a:pPr>
              <a:buFont typeface="Wingdings" pitchFamily="2" charset="2"/>
              <a:buChar char="§"/>
            </a:pPr>
            <a:r>
              <a:rPr lang="en-US" dirty="0" smtClean="0"/>
              <a:t>Only those that are the fittest to make the trip will survive.</a:t>
            </a:r>
          </a:p>
          <a:p>
            <a:pPr lvl="2"/>
            <a:endParaRPr lang="en-US" dirty="0" smtClean="0"/>
          </a:p>
        </p:txBody>
      </p:sp>
      <p:pic>
        <p:nvPicPr>
          <p:cNvPr id="6146" name="Picture 2" descr="http://www.worldandi.com/images_archive/250441l.jpg"/>
          <p:cNvPicPr>
            <a:picLocks noChangeAspect="1" noChangeArrowheads="1"/>
          </p:cNvPicPr>
          <p:nvPr/>
        </p:nvPicPr>
        <p:blipFill>
          <a:blip r:embed="rId2" cstate="print"/>
          <a:srcRect/>
          <a:stretch>
            <a:fillRect/>
          </a:stretch>
        </p:blipFill>
        <p:spPr bwMode="auto">
          <a:xfrm>
            <a:off x="5638800" y="1066800"/>
            <a:ext cx="3251200" cy="2438400"/>
          </a:xfrm>
          <a:prstGeom prst="rect">
            <a:avLst/>
          </a:prstGeom>
          <a:noFill/>
        </p:spPr>
      </p:pic>
      <p:pic>
        <p:nvPicPr>
          <p:cNvPr id="6148" name="Picture 4" descr="http://www.roguerivertrips.info/photos/herdofgreywhalesa.jpg"/>
          <p:cNvPicPr>
            <a:picLocks noChangeAspect="1" noChangeArrowheads="1"/>
          </p:cNvPicPr>
          <p:nvPr/>
        </p:nvPicPr>
        <p:blipFill>
          <a:blip r:embed="rId3" cstate="print"/>
          <a:srcRect/>
          <a:stretch>
            <a:fillRect/>
          </a:stretch>
        </p:blipFill>
        <p:spPr bwMode="auto">
          <a:xfrm>
            <a:off x="5638800" y="3657599"/>
            <a:ext cx="3276600" cy="268484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par>
                          <p:cTn id="13" fill="hold">
                            <p:stCondLst>
                              <p:cond delay="500"/>
                            </p:stCondLst>
                            <p:childTnLst>
                              <p:par>
                                <p:cTn id="14" presetID="3" presetClass="entr" presetSubtype="10" fill="hold" nodeType="afterEffect">
                                  <p:stCondLst>
                                    <p:cond delay="0"/>
                                  </p:stCondLst>
                                  <p:childTnLst>
                                    <p:set>
                                      <p:cBhvr>
                                        <p:cTn id="15" dur="1" fill="hold">
                                          <p:stCondLst>
                                            <p:cond delay="0"/>
                                          </p:stCondLst>
                                        </p:cTn>
                                        <p:tgtEl>
                                          <p:spTgt spid="6146"/>
                                        </p:tgtEl>
                                        <p:attrNameLst>
                                          <p:attrName>style.visibility</p:attrName>
                                        </p:attrNameLst>
                                      </p:cBhvr>
                                      <p:to>
                                        <p:strVal val="visible"/>
                                      </p:to>
                                    </p:set>
                                    <p:animEffect transition="in" filter="blinds(horizontal)">
                                      <p:cBhvr>
                                        <p:cTn id="16" dur="500"/>
                                        <p:tgtEl>
                                          <p:spTgt spid="6146"/>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dissolve">
                                      <p:cBhvr>
                                        <p:cTn id="21" dur="500"/>
                                        <p:tgtEl>
                                          <p:spTgt spid="3">
                                            <p:txEl>
                                              <p:pRg st="2" end="2"/>
                                            </p:txEl>
                                          </p:spTgt>
                                        </p:tgtEl>
                                      </p:cBhvr>
                                    </p:animEffect>
                                  </p:childTnLst>
                                </p:cTn>
                              </p:par>
                            </p:childTnLst>
                          </p:cTn>
                        </p:par>
                        <p:par>
                          <p:cTn id="22" fill="hold">
                            <p:stCondLst>
                              <p:cond delay="500"/>
                            </p:stCondLst>
                            <p:childTnLst>
                              <p:par>
                                <p:cTn id="23" presetID="3" presetClass="entr" presetSubtype="10" fill="hold" nodeType="afterEffect">
                                  <p:stCondLst>
                                    <p:cond delay="0"/>
                                  </p:stCondLst>
                                  <p:childTnLst>
                                    <p:set>
                                      <p:cBhvr>
                                        <p:cTn id="24" dur="1" fill="hold">
                                          <p:stCondLst>
                                            <p:cond delay="0"/>
                                          </p:stCondLst>
                                        </p:cTn>
                                        <p:tgtEl>
                                          <p:spTgt spid="6148"/>
                                        </p:tgtEl>
                                        <p:attrNameLst>
                                          <p:attrName>style.visibility</p:attrName>
                                        </p:attrNameLst>
                                      </p:cBhvr>
                                      <p:to>
                                        <p:strVal val="visible"/>
                                      </p:to>
                                    </p:set>
                                    <p:animEffect transition="in" filter="blinds(horizontal)">
                                      <p:cBhvr>
                                        <p:cTn id="25" dur="500"/>
                                        <p:tgtEl>
                                          <p:spTgt spid="6148"/>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dissolv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dissolve">
                                      <p:cBhvr>
                                        <p:cTn id="35" dur="500"/>
                                        <p:tgtEl>
                                          <p:spTgt spid="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9" presetClass="entr" presetSubtype="0" fill="hold" grpId="0"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dissolve">
                                      <p:cBhvr>
                                        <p:cTn id="40" dur="500"/>
                                        <p:tgtEl>
                                          <p:spTgt spid="3">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9" presetClass="entr" presetSubtype="0" fill="hold" grpId="0"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dissolve">
                                      <p:cBhvr>
                                        <p:cTn id="4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t>Mating patterns</a:t>
            </a:r>
            <a:endParaRPr lang="en-US" b="1" dirty="0"/>
          </a:p>
        </p:txBody>
      </p:sp>
      <p:sp>
        <p:nvSpPr>
          <p:cNvPr id="3" name="Content Placeholder 2"/>
          <p:cNvSpPr>
            <a:spLocks noGrp="1"/>
          </p:cNvSpPr>
          <p:nvPr>
            <p:ph idx="1"/>
          </p:nvPr>
        </p:nvSpPr>
        <p:spPr>
          <a:xfrm>
            <a:off x="0" y="914400"/>
            <a:ext cx="5257800" cy="5943600"/>
          </a:xfrm>
        </p:spPr>
        <p:txBody>
          <a:bodyPr>
            <a:normAutofit/>
          </a:bodyPr>
          <a:lstStyle/>
          <a:p>
            <a:r>
              <a:rPr lang="en-US" dirty="0" smtClean="0"/>
              <a:t>Many organisms have very complex mating rituals.</a:t>
            </a:r>
          </a:p>
          <a:p>
            <a:endParaRPr lang="en-US" sz="1100" dirty="0" smtClean="0"/>
          </a:p>
          <a:p>
            <a:r>
              <a:rPr lang="en-US" dirty="0" smtClean="0"/>
              <a:t>These rituals are designed to </a:t>
            </a:r>
            <a:r>
              <a:rPr lang="en-US" dirty="0" smtClean="0"/>
              <a:t>allow only </a:t>
            </a:r>
            <a:r>
              <a:rPr lang="en-US" dirty="0" smtClean="0"/>
              <a:t>the </a:t>
            </a:r>
            <a:r>
              <a:rPr lang="en-US" dirty="0" smtClean="0"/>
              <a:t>most fittest </a:t>
            </a:r>
            <a:r>
              <a:rPr lang="en-US" dirty="0" smtClean="0"/>
              <a:t>individuals </a:t>
            </a:r>
            <a:r>
              <a:rPr lang="en-US" dirty="0" smtClean="0"/>
              <a:t>to </a:t>
            </a:r>
            <a:r>
              <a:rPr lang="en-US" dirty="0" smtClean="0"/>
              <a:t>survive or reproduce.</a:t>
            </a:r>
            <a:endParaRPr lang="en-US" dirty="0" smtClean="0"/>
          </a:p>
          <a:p>
            <a:endParaRPr lang="en-US" sz="1100" dirty="0" smtClean="0"/>
          </a:p>
          <a:p>
            <a:r>
              <a:rPr lang="en-US" dirty="0" smtClean="0"/>
              <a:t>Some rituals include: shelter building, special dancing or movements, display of particular traits and combat.</a:t>
            </a:r>
          </a:p>
          <a:p>
            <a:pPr>
              <a:buNone/>
            </a:pPr>
            <a:endParaRPr lang="en-US" dirty="0"/>
          </a:p>
        </p:txBody>
      </p:sp>
      <p:pic>
        <p:nvPicPr>
          <p:cNvPr id="5122" name="Picture 2" descr="http://www.ownbyphotography.com/BHSheepFight.jpg"/>
          <p:cNvPicPr>
            <a:picLocks noChangeAspect="1" noChangeArrowheads="1"/>
          </p:cNvPicPr>
          <p:nvPr/>
        </p:nvPicPr>
        <p:blipFill>
          <a:blip r:embed="rId3" cstate="print"/>
          <a:srcRect/>
          <a:stretch>
            <a:fillRect/>
          </a:stretch>
        </p:blipFill>
        <p:spPr bwMode="auto">
          <a:xfrm>
            <a:off x="5309532" y="914400"/>
            <a:ext cx="3453468" cy="2743200"/>
          </a:xfrm>
          <a:prstGeom prst="rect">
            <a:avLst/>
          </a:prstGeom>
          <a:noFill/>
        </p:spPr>
      </p:pic>
      <p:pic>
        <p:nvPicPr>
          <p:cNvPr id="5124" name="Picture 4" descr="http://media1.break.com/dnet/media/2009/3/70%20The%20Most%20Awesome%20Picture%20Ever%20Taken.jpg"/>
          <p:cNvPicPr>
            <a:picLocks noChangeAspect="1" noChangeArrowheads="1"/>
          </p:cNvPicPr>
          <p:nvPr/>
        </p:nvPicPr>
        <p:blipFill>
          <a:blip r:embed="rId4" cstate="print"/>
          <a:srcRect/>
          <a:stretch>
            <a:fillRect/>
          </a:stretch>
        </p:blipFill>
        <p:spPr bwMode="auto">
          <a:xfrm>
            <a:off x="5329569" y="3810000"/>
            <a:ext cx="3433431" cy="27432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par>
                          <p:cTn id="13" fill="hold">
                            <p:stCondLst>
                              <p:cond delay="500"/>
                            </p:stCondLst>
                            <p:childTnLst>
                              <p:par>
                                <p:cTn id="14" presetID="3" presetClass="entr" presetSubtype="10" fill="hold" nodeType="afterEffect">
                                  <p:stCondLst>
                                    <p:cond delay="0"/>
                                  </p:stCondLst>
                                  <p:childTnLst>
                                    <p:set>
                                      <p:cBhvr>
                                        <p:cTn id="15" dur="1" fill="hold">
                                          <p:stCondLst>
                                            <p:cond delay="0"/>
                                          </p:stCondLst>
                                        </p:cTn>
                                        <p:tgtEl>
                                          <p:spTgt spid="5122"/>
                                        </p:tgtEl>
                                        <p:attrNameLst>
                                          <p:attrName>style.visibility</p:attrName>
                                        </p:attrNameLst>
                                      </p:cBhvr>
                                      <p:to>
                                        <p:strVal val="visible"/>
                                      </p:to>
                                    </p:set>
                                    <p:animEffect transition="in" filter="blinds(horizontal)">
                                      <p:cBhvr>
                                        <p:cTn id="16" dur="500"/>
                                        <p:tgtEl>
                                          <p:spTgt spid="5122"/>
                                        </p:tgtEl>
                                      </p:cBhvr>
                                    </p:animEffect>
                                  </p:childTnLst>
                                </p:cTn>
                              </p:par>
                            </p:childTnLst>
                          </p:cTn>
                        </p:par>
                        <p:par>
                          <p:cTn id="17" fill="hold">
                            <p:stCondLst>
                              <p:cond delay="1000"/>
                            </p:stCondLst>
                            <p:childTnLst>
                              <p:par>
                                <p:cTn id="18" presetID="3" presetClass="entr" presetSubtype="10" fill="hold" nodeType="afterEffect">
                                  <p:stCondLst>
                                    <p:cond delay="0"/>
                                  </p:stCondLst>
                                  <p:childTnLst>
                                    <p:set>
                                      <p:cBhvr>
                                        <p:cTn id="19" dur="1" fill="hold">
                                          <p:stCondLst>
                                            <p:cond delay="0"/>
                                          </p:stCondLst>
                                        </p:cTn>
                                        <p:tgtEl>
                                          <p:spTgt spid="5124"/>
                                        </p:tgtEl>
                                        <p:attrNameLst>
                                          <p:attrName>style.visibility</p:attrName>
                                        </p:attrNameLst>
                                      </p:cBhvr>
                                      <p:to>
                                        <p:strVal val="visible"/>
                                      </p:to>
                                    </p:set>
                                    <p:animEffect transition="in" filter="blinds(horizontal)">
                                      <p:cBhvr>
                                        <p:cTn id="20" dur="500"/>
                                        <p:tgtEl>
                                          <p:spTgt spid="5124"/>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blinds(horizontal)">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rmAutofit fontScale="90000"/>
          </a:bodyPr>
          <a:lstStyle/>
          <a:p>
            <a:r>
              <a:rPr lang="en-US" b="1" dirty="0" smtClean="0"/>
              <a:t>Is Pattern Behavior Learned or Genetic?</a:t>
            </a:r>
            <a:endParaRPr lang="en-US" b="1" dirty="0"/>
          </a:p>
        </p:txBody>
      </p:sp>
      <p:sp>
        <p:nvSpPr>
          <p:cNvPr id="3" name="Content Placeholder 2"/>
          <p:cNvSpPr>
            <a:spLocks noGrp="1"/>
          </p:cNvSpPr>
          <p:nvPr>
            <p:ph idx="1"/>
          </p:nvPr>
        </p:nvSpPr>
        <p:spPr>
          <a:xfrm>
            <a:off x="533400" y="1219200"/>
            <a:ext cx="8229600" cy="5257800"/>
          </a:xfrm>
        </p:spPr>
        <p:txBody>
          <a:bodyPr>
            <a:normAutofit fontScale="92500" lnSpcReduction="10000"/>
          </a:bodyPr>
          <a:lstStyle/>
          <a:p>
            <a:r>
              <a:rPr lang="en-US" dirty="0" smtClean="0"/>
              <a:t>Some scientist believe that this type of behavior is learned by watching others in the population.</a:t>
            </a:r>
          </a:p>
          <a:p>
            <a:r>
              <a:rPr lang="en-US" dirty="0" smtClean="0"/>
              <a:t>Animals that were born in zoos and were isolated from other of its kind, have a hard time adapting to the wild because they do not known how to act.</a:t>
            </a:r>
          </a:p>
          <a:p>
            <a:r>
              <a:rPr lang="en-US" dirty="0" smtClean="0"/>
              <a:t>Some scientist believe that Pattern Behavior is instinctive (in their genes). Turtles hatching from eggs on beaches will quickly go to the water. Salmon return to the same stream that they were born to lay their eggs.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3000" y="1600200"/>
            <a:ext cx="6553200" cy="1200329"/>
          </a:xfrm>
          <a:prstGeom prst="rect">
            <a:avLst/>
          </a:prstGeom>
        </p:spPr>
        <p:txBody>
          <a:bodyPr wrap="square">
            <a:spAutoFit/>
          </a:bodyPr>
          <a:lstStyle/>
          <a:p>
            <a:r>
              <a:rPr lang="en-US" dirty="0" smtClean="0">
                <a:hlinkClick r:id="rId2"/>
              </a:rPr>
              <a:t>http://www.youtube.com/watch?v=kmvaLtNHyp0&amp;feature=fvwrel</a:t>
            </a:r>
            <a:endParaRPr lang="en-US" dirty="0" smtClean="0"/>
          </a:p>
          <a:p>
            <a:endParaRPr lang="en-US" dirty="0"/>
          </a:p>
          <a:p>
            <a:endParaRPr lang="en-US" dirty="0" smtClean="0"/>
          </a:p>
          <a:p>
            <a:endParaRPr lang="en-US" dirty="0"/>
          </a:p>
        </p:txBody>
      </p:sp>
      <p:sp>
        <p:nvSpPr>
          <p:cNvPr id="5" name="Rectangle 4"/>
          <p:cNvSpPr/>
          <p:nvPr/>
        </p:nvSpPr>
        <p:spPr>
          <a:xfrm>
            <a:off x="1143000" y="3105835"/>
            <a:ext cx="5715000" cy="646331"/>
          </a:xfrm>
          <a:prstGeom prst="rect">
            <a:avLst/>
          </a:prstGeom>
        </p:spPr>
        <p:txBody>
          <a:bodyPr wrap="square">
            <a:spAutoFit/>
          </a:bodyPr>
          <a:lstStyle/>
          <a:p>
            <a:r>
              <a:rPr lang="en-US" dirty="0" smtClean="0">
                <a:hlinkClick r:id="rId3"/>
              </a:rPr>
              <a:t>http://</a:t>
            </a:r>
            <a:r>
              <a:rPr lang="en-US" dirty="0" smtClean="0">
                <a:hlinkClick r:id="rId3"/>
              </a:rPr>
              <a:t>www.youtube.com/watch?v=oyt0CIIL_Mg</a:t>
            </a:r>
            <a:endParaRPr lang="en-US" dirty="0" smtClean="0"/>
          </a:p>
          <a:p>
            <a:endParaRPr lang="en-US" dirty="0"/>
          </a:p>
        </p:txBody>
      </p:sp>
      <p:sp>
        <p:nvSpPr>
          <p:cNvPr id="6" name="Rectangle 5"/>
          <p:cNvSpPr/>
          <p:nvPr/>
        </p:nvSpPr>
        <p:spPr>
          <a:xfrm>
            <a:off x="2286000" y="4343400"/>
            <a:ext cx="4572000" cy="923330"/>
          </a:xfrm>
          <a:prstGeom prst="rect">
            <a:avLst/>
          </a:prstGeom>
        </p:spPr>
        <p:txBody>
          <a:bodyPr>
            <a:spAutoFit/>
          </a:bodyPr>
          <a:lstStyle/>
          <a:p>
            <a:r>
              <a:rPr lang="en-US" dirty="0" smtClean="0">
                <a:hlinkClick r:id="rId4"/>
              </a:rPr>
              <a:t>http</a:t>
            </a:r>
            <a:r>
              <a:rPr lang="en-US" smtClean="0">
                <a:hlinkClick r:id="rId4"/>
              </a:rPr>
              <a:t>://www.youtube.com/watch?v=L54bxmZy_NE</a:t>
            </a:r>
            <a:endParaRPr lang="en-US" smtClean="0"/>
          </a:p>
          <a:p>
            <a:endParaRPr lang="en-US" dirty="0"/>
          </a:p>
        </p:txBody>
      </p:sp>
      <p:sp>
        <p:nvSpPr>
          <p:cNvPr id="7" name="TextBox 6"/>
          <p:cNvSpPr txBox="1"/>
          <p:nvPr/>
        </p:nvSpPr>
        <p:spPr>
          <a:xfrm>
            <a:off x="609600" y="5791200"/>
            <a:ext cx="6705600" cy="646331"/>
          </a:xfrm>
          <a:prstGeom prst="rect">
            <a:avLst/>
          </a:prstGeom>
          <a:noFill/>
        </p:spPr>
        <p:txBody>
          <a:bodyPr wrap="square" rtlCol="0">
            <a:spAutoFit/>
          </a:bodyPr>
          <a:lstStyle/>
          <a:p>
            <a:r>
              <a:rPr lang="en-US" smtClean="0">
                <a:hlinkClick r:id="rId5"/>
              </a:rPr>
              <a:t>http</a:t>
            </a:r>
            <a:r>
              <a:rPr lang="en-US" smtClean="0">
                <a:hlinkClick r:id="rId5"/>
              </a:rPr>
              <a:t>://</a:t>
            </a:r>
            <a:r>
              <a:rPr lang="en-US" smtClean="0">
                <a:hlinkClick r:id="rId5"/>
              </a:rPr>
              <a:t>www.youtube.com/watch?v=bzfqPQm-ThU</a:t>
            </a:r>
            <a:endParaRPr lang="en-US" smtClean="0"/>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909</TotalTime>
  <Words>551</Words>
  <Application>Microsoft Office PowerPoint</Application>
  <PresentationFormat>On-screen Show (4:3)</PresentationFormat>
  <Paragraphs>47</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Do Now: Write down 3 things that you are looking for in a potential mate?</vt:lpstr>
      <vt:lpstr>How does an organism increase its chances to be successful?</vt:lpstr>
      <vt:lpstr>Why is Pattern Behavior so Important for Evolution?</vt:lpstr>
      <vt:lpstr>How is success measured in living things?</vt:lpstr>
      <vt:lpstr>Feeding Pattern Behavior</vt:lpstr>
      <vt:lpstr>Migration Patterns</vt:lpstr>
      <vt:lpstr>Mating patterns</vt:lpstr>
      <vt:lpstr>Is Pattern Behavior Learned or Genetic?</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 Now: Write down 3 things that you are looking for in a potential mate?</dc:title>
  <dc:creator>palafranca</dc:creator>
  <cp:lastModifiedBy>Paul' s Computer</cp:lastModifiedBy>
  <cp:revision>3</cp:revision>
  <dcterms:created xsi:type="dcterms:W3CDTF">2011-03-15T11:41:05Z</dcterms:created>
  <dcterms:modified xsi:type="dcterms:W3CDTF">2014-03-31T03:23:16Z</dcterms:modified>
</cp:coreProperties>
</file>