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sldIdLst>
    <p:sldId id="427" r:id="rId2"/>
    <p:sldId id="256" r:id="rId3"/>
    <p:sldId id="258" r:id="rId4"/>
    <p:sldId id="259" r:id="rId5"/>
    <p:sldId id="370" r:id="rId6"/>
    <p:sldId id="260" r:id="rId7"/>
    <p:sldId id="261" r:id="rId8"/>
    <p:sldId id="262" r:id="rId9"/>
    <p:sldId id="263" r:id="rId10"/>
    <p:sldId id="264" r:id="rId11"/>
    <p:sldId id="265" r:id="rId12"/>
    <p:sldId id="266" r:id="rId13"/>
    <p:sldId id="360" r:id="rId14"/>
    <p:sldId id="267" r:id="rId15"/>
    <p:sldId id="362" r:id="rId16"/>
    <p:sldId id="363" r:id="rId17"/>
    <p:sldId id="270" r:id="rId18"/>
    <p:sldId id="364" r:id="rId19"/>
    <p:sldId id="268" r:id="rId20"/>
    <p:sldId id="269" r:id="rId21"/>
    <p:sldId id="366" r:id="rId22"/>
    <p:sldId id="285" r:id="rId23"/>
    <p:sldId id="426" r:id="rId24"/>
    <p:sldId id="271" r:id="rId25"/>
    <p:sldId id="273" r:id="rId26"/>
    <p:sldId id="274" r:id="rId27"/>
    <p:sldId id="272" r:id="rId28"/>
    <p:sldId id="275" r:id="rId29"/>
    <p:sldId id="276" r:id="rId30"/>
    <p:sldId id="277" r:id="rId31"/>
    <p:sldId id="278" r:id="rId32"/>
    <p:sldId id="365" r:id="rId33"/>
    <p:sldId id="279" r:id="rId34"/>
    <p:sldId id="428" r:id="rId35"/>
    <p:sldId id="280" r:id="rId36"/>
    <p:sldId id="281" r:id="rId37"/>
    <p:sldId id="282" r:id="rId38"/>
    <p:sldId id="283" r:id="rId39"/>
    <p:sldId id="284" r:id="rId40"/>
    <p:sldId id="367" r:id="rId41"/>
    <p:sldId id="286" r:id="rId42"/>
    <p:sldId id="287" r:id="rId43"/>
    <p:sldId id="288" r:id="rId44"/>
    <p:sldId id="368" r:id="rId45"/>
    <p:sldId id="289" r:id="rId46"/>
    <p:sldId id="369" r:id="rId47"/>
    <p:sldId id="290" r:id="rId48"/>
    <p:sldId id="291" r:id="rId49"/>
    <p:sldId id="293" r:id="rId50"/>
    <p:sldId id="292" r:id="rId51"/>
    <p:sldId id="294" r:id="rId52"/>
    <p:sldId id="371" r:id="rId53"/>
    <p:sldId id="373" r:id="rId54"/>
    <p:sldId id="372" r:id="rId55"/>
    <p:sldId id="374" r:id="rId56"/>
    <p:sldId id="429" r:id="rId57"/>
    <p:sldId id="375" r:id="rId58"/>
    <p:sldId id="295" r:id="rId59"/>
    <p:sldId id="376" r:id="rId60"/>
    <p:sldId id="377" r:id="rId61"/>
    <p:sldId id="378" r:id="rId62"/>
    <p:sldId id="379" r:id="rId63"/>
    <p:sldId id="380" r:id="rId64"/>
    <p:sldId id="296" r:id="rId65"/>
    <p:sldId id="381" r:id="rId66"/>
    <p:sldId id="388" r:id="rId67"/>
    <p:sldId id="382" r:id="rId68"/>
    <p:sldId id="383" r:id="rId69"/>
    <p:sldId id="389" r:id="rId70"/>
    <p:sldId id="390" r:id="rId71"/>
    <p:sldId id="384" r:id="rId72"/>
    <p:sldId id="385" r:id="rId73"/>
    <p:sldId id="391" r:id="rId74"/>
    <p:sldId id="386" r:id="rId75"/>
    <p:sldId id="387" r:id="rId76"/>
    <p:sldId id="393" r:id="rId77"/>
    <p:sldId id="402" r:id="rId78"/>
    <p:sldId id="394" r:id="rId79"/>
    <p:sldId id="397" r:id="rId80"/>
    <p:sldId id="395" r:id="rId81"/>
    <p:sldId id="398" r:id="rId82"/>
    <p:sldId id="396" r:id="rId83"/>
    <p:sldId id="401" r:id="rId84"/>
    <p:sldId id="392" r:id="rId85"/>
    <p:sldId id="399" r:id="rId86"/>
    <p:sldId id="400" r:id="rId87"/>
    <p:sldId id="403" r:id="rId88"/>
    <p:sldId id="404" r:id="rId89"/>
    <p:sldId id="405" r:id="rId90"/>
    <p:sldId id="406" r:id="rId91"/>
    <p:sldId id="407" r:id="rId92"/>
    <p:sldId id="408" r:id="rId93"/>
    <p:sldId id="409" r:id="rId94"/>
    <p:sldId id="410" r:id="rId95"/>
    <p:sldId id="411" r:id="rId96"/>
    <p:sldId id="412" r:id="rId97"/>
    <p:sldId id="425" r:id="rId98"/>
    <p:sldId id="413" r:id="rId99"/>
    <p:sldId id="414" r:id="rId100"/>
    <p:sldId id="415" r:id="rId101"/>
    <p:sldId id="417" r:id="rId102"/>
    <p:sldId id="416" r:id="rId103"/>
    <p:sldId id="418" r:id="rId104"/>
    <p:sldId id="419" r:id="rId105"/>
    <p:sldId id="420" r:id="rId106"/>
    <p:sldId id="421" r:id="rId10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3706" autoAdjust="0"/>
  </p:normalViewPr>
  <p:slideViewPr>
    <p:cSldViewPr snapToGrid="0">
      <p:cViewPr varScale="1">
        <p:scale>
          <a:sx n="61" d="100"/>
          <a:sy n="61" d="100"/>
        </p:scale>
        <p:origin x="240" y="320"/>
      </p:cViewPr>
      <p:guideLst>
        <p:guide orient="horz" pos="2160"/>
        <p:guide pos="3840"/>
      </p:guideLst>
    </p:cSldViewPr>
  </p:slideViewPr>
  <p:outlineViewPr>
    <p:cViewPr>
      <p:scale>
        <a:sx n="33" d="100"/>
        <a:sy n="33" d="100"/>
      </p:scale>
      <p:origin x="0" y="551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312474-F76B-4162-8A88-BD9CD867526A}" type="datetimeFigureOut">
              <a:rPr lang="en-US" smtClean="0"/>
              <a:pPr/>
              <a:t>5/31/18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0B08A-A639-4383-BCBB-CFF225913612}" type="slidenum">
              <a:rPr lang="en-US" smtClean="0"/>
              <a:pPr/>
              <a:t>‹#›</a:t>
            </a:fld>
            <a:endParaRPr lang="en-US"/>
          </a:p>
        </p:txBody>
      </p:sp>
    </p:spTree>
    <p:extLst>
      <p:ext uri="{BB962C8B-B14F-4D97-AF65-F5344CB8AC3E}">
        <p14:creationId xmlns:p14="http://schemas.microsoft.com/office/powerpoint/2010/main" val="1872329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02F99E7-474C-4981-89A9-8825B57AD82D}" type="datetime1">
              <a:rPr lang="en-US" smtClean="0"/>
              <a:pPr/>
              <a:t>5/31/18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229308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644479-1307-4716-B7BD-2C543D79DD66}" type="datetime1">
              <a:rPr lang="en-US" smtClean="0"/>
              <a:pPr/>
              <a:t>5/31/18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95924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9146BD-AD68-4D4B-B09D-C3F08D07D6D2}" type="datetime1">
              <a:rPr lang="en-US" smtClean="0"/>
              <a:pPr/>
              <a:t>5/31/18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125235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93273E-D984-4420-B2EB-BEFDB49201CB}" type="datetime1">
              <a:rPr lang="en-US" smtClean="0"/>
              <a:pPr/>
              <a:t>5/31/18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64282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BCDB8-A0CC-4E79-92CB-5B3CE9F3FD6C}" type="datetime1">
              <a:rPr lang="en-US" smtClean="0"/>
              <a:pPr/>
              <a:t>5/31/18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161176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58A73B-7508-48A0-99E2-8E47EC3561CD}" type="datetime1">
              <a:rPr lang="en-US" smtClean="0"/>
              <a:pPr/>
              <a:t>5/31/18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189557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3D512C-A1C9-47B5-9675-860B878664A3}" type="datetime1">
              <a:rPr lang="en-US" smtClean="0"/>
              <a:pPr/>
              <a:t>5/31/18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96603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C453C0-F420-476E-99EC-2EAA6F7E44C7}" type="datetime1">
              <a:rPr lang="en-US" smtClean="0"/>
              <a:pPr/>
              <a:t>5/31/18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313417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8B66B-90FC-4D37-A020-458BA4130A5F}" type="datetime1">
              <a:rPr lang="en-US" smtClean="0"/>
              <a:pPr/>
              <a:t>5/31/18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3655955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0C1A0E-DC04-408A-A3B3-F9B25F9403A2}" type="datetime1">
              <a:rPr lang="en-US" smtClean="0"/>
              <a:pPr/>
              <a:t>5/31/18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314078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407541-3BBF-4745-9809-6B8956B753B7}" type="datetime1">
              <a:rPr lang="en-US" smtClean="0"/>
              <a:pPr/>
              <a:t>5/31/18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2CD6F-A7D2-4202-9941-6BEFD1BACC32}" type="slidenum">
              <a:rPr lang="en-US" smtClean="0"/>
              <a:pPr/>
              <a:t>‹#›</a:t>
            </a:fld>
            <a:endParaRPr lang="en-US"/>
          </a:p>
        </p:txBody>
      </p:sp>
    </p:spTree>
    <p:extLst>
      <p:ext uri="{BB962C8B-B14F-4D97-AF65-F5344CB8AC3E}">
        <p14:creationId xmlns:p14="http://schemas.microsoft.com/office/powerpoint/2010/main" val="1151403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96A3B-AD8C-45D3-90BE-CFD5279ADAE4}" type="datetime1">
              <a:rPr lang="en-US" smtClean="0"/>
              <a:pPr/>
              <a:t>5/31/18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2CD6F-A7D2-4202-9941-6BEFD1BACC32}" type="slidenum">
              <a:rPr lang="en-US" smtClean="0"/>
              <a:pPr/>
              <a:t>‹#›</a:t>
            </a:fld>
            <a:endParaRPr lang="en-US"/>
          </a:p>
        </p:txBody>
      </p:sp>
    </p:spTree>
    <p:extLst>
      <p:ext uri="{BB962C8B-B14F-4D97-AF65-F5344CB8AC3E}">
        <p14:creationId xmlns:p14="http://schemas.microsoft.com/office/powerpoint/2010/main" val="2603684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XrEH5JLljD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a:t>Welcome to </a:t>
            </a:r>
            <a:r>
              <a:rPr lang="en-US" b="1"/>
              <a:t>the </a:t>
            </a:r>
            <a:br>
              <a:rPr lang="en-US" b="1"/>
            </a:br>
            <a:r>
              <a:rPr lang="en-US" b="1"/>
              <a:t>Review </a:t>
            </a:r>
            <a:r>
              <a:rPr lang="en-US" b="1" dirty="0"/>
              <a:t>session</a:t>
            </a:r>
          </a:p>
        </p:txBody>
      </p:sp>
      <p:sp>
        <p:nvSpPr>
          <p:cNvPr id="6" name="Subtitle 5"/>
          <p:cNvSpPr>
            <a:spLocks noGrp="1"/>
          </p:cNvSpPr>
          <p:nvPr>
            <p:ph type="subTitle" idx="1"/>
          </p:nvPr>
        </p:nvSpPr>
        <p:spPr/>
        <p:txBody>
          <a:bodyPr/>
          <a:lstStyle/>
          <a:p>
            <a:endParaRPr lang="en-US" dirty="0"/>
          </a:p>
          <a:p>
            <a:r>
              <a:rPr lang="en-US" dirty="0">
                <a:hlinkClick r:id="rId2"/>
              </a:rPr>
              <a:t>https://www.youtube.com/watch?v=XrEH5JLljDI</a:t>
            </a:r>
            <a:r>
              <a:rPr lang="en-US" dirty="0"/>
              <a:t> </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is the difference between </a:t>
            </a:r>
            <a:r>
              <a:rPr lang="en-US" b="1" u="sng" dirty="0">
                <a:solidFill>
                  <a:srgbClr val="0070C0"/>
                </a:solidFill>
              </a:rPr>
              <a:t>organic</a:t>
            </a:r>
            <a:r>
              <a:rPr lang="en-US" dirty="0"/>
              <a:t> and </a:t>
            </a:r>
            <a:r>
              <a:rPr lang="en-US" b="1" u="sng" dirty="0">
                <a:solidFill>
                  <a:srgbClr val="0070C0"/>
                </a:solidFill>
              </a:rPr>
              <a:t>inorganic</a:t>
            </a:r>
            <a:r>
              <a:rPr lang="en-US" dirty="0"/>
              <a:t> molecules?</a:t>
            </a:r>
          </a:p>
        </p:txBody>
      </p:sp>
      <p:sp>
        <p:nvSpPr>
          <p:cNvPr id="3" name="Subtitle 2"/>
          <p:cNvSpPr>
            <a:spLocks noGrp="1"/>
          </p:cNvSpPr>
          <p:nvPr>
            <p:ph type="subTitle" idx="1"/>
          </p:nvPr>
        </p:nvSpPr>
        <p:spPr>
          <a:xfrm>
            <a:off x="642026" y="3346316"/>
            <a:ext cx="10778246" cy="3190672"/>
          </a:xfrm>
        </p:spPr>
        <p:txBody>
          <a:bodyPr>
            <a:normAutofit/>
          </a:bodyPr>
          <a:lstStyle/>
          <a:p>
            <a:r>
              <a:rPr lang="en-US" sz="4800" dirty="0"/>
              <a:t>Organic has both </a:t>
            </a:r>
            <a:r>
              <a:rPr lang="en-US" sz="4800" b="1" u="sng" dirty="0"/>
              <a:t>C and H</a:t>
            </a:r>
          </a:p>
          <a:p>
            <a:endParaRPr lang="en-US" sz="4800" dirty="0"/>
          </a:p>
          <a:p>
            <a:r>
              <a:rPr lang="en-US" sz="4800" dirty="0"/>
              <a:t>Inorganic does </a:t>
            </a:r>
            <a:r>
              <a:rPr lang="en-US" sz="4800" b="1" u="sng" dirty="0"/>
              <a:t>not have both</a:t>
            </a:r>
            <a:r>
              <a:rPr lang="en-US" sz="4800" dirty="0"/>
              <a:t>. Can have one or the other</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10</a:t>
            </a:fld>
            <a:endParaRPr lang="en-US"/>
          </a:p>
        </p:txBody>
      </p:sp>
    </p:spTree>
    <p:extLst>
      <p:ext uri="{BB962C8B-B14F-4D97-AF65-F5344CB8AC3E}">
        <p14:creationId xmlns:p14="http://schemas.microsoft.com/office/powerpoint/2010/main" val="143589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t>
            </a:r>
            <a:r>
              <a:rPr lang="en-US" b="1" u="sng" dirty="0" err="1">
                <a:solidFill>
                  <a:srgbClr val="0070C0"/>
                </a:solidFill>
              </a:rPr>
              <a:t>biomagnification</a:t>
            </a:r>
            <a:r>
              <a:rPr lang="en-US" dirty="0"/>
              <a:t>?</a:t>
            </a:r>
          </a:p>
        </p:txBody>
      </p:sp>
      <p:sp>
        <p:nvSpPr>
          <p:cNvPr id="3" name="Subtitle 2"/>
          <p:cNvSpPr>
            <a:spLocks noGrp="1"/>
          </p:cNvSpPr>
          <p:nvPr>
            <p:ph type="subTitle" idx="1"/>
          </p:nvPr>
        </p:nvSpPr>
        <p:spPr>
          <a:xfrm>
            <a:off x="604911" y="3602038"/>
            <a:ext cx="10649243" cy="1655762"/>
          </a:xfrm>
        </p:spPr>
        <p:txBody>
          <a:bodyPr>
            <a:noAutofit/>
          </a:bodyPr>
          <a:lstStyle/>
          <a:p>
            <a:r>
              <a:rPr lang="en-US" sz="4400" b="1" u="sng" dirty="0"/>
              <a:t>When the effects of a pesticide (DDT) accumulates as organisms that have eaten it are eaten and its effect is magnified</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100</a:t>
            </a:fld>
            <a:endParaRPr lang="en-US"/>
          </a:p>
        </p:txBody>
      </p:sp>
    </p:spTree>
    <p:extLst>
      <p:ext uri="{BB962C8B-B14F-4D97-AF65-F5344CB8AC3E}">
        <p14:creationId xmlns:p14="http://schemas.microsoft.com/office/powerpoint/2010/main" val="8296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Name 3 examples of </a:t>
            </a:r>
            <a:r>
              <a:rPr lang="en-US" b="1" u="sng" dirty="0" err="1">
                <a:solidFill>
                  <a:srgbClr val="0070C0"/>
                </a:solidFill>
              </a:rPr>
              <a:t>heterotrophs</a:t>
            </a:r>
            <a:r>
              <a:rPr lang="en-US" dirty="0"/>
              <a:t>?</a:t>
            </a:r>
          </a:p>
        </p:txBody>
      </p:sp>
      <p:sp>
        <p:nvSpPr>
          <p:cNvPr id="3" name="Subtitle 2"/>
          <p:cNvSpPr>
            <a:spLocks noGrp="1"/>
          </p:cNvSpPr>
          <p:nvPr>
            <p:ph type="subTitle" idx="1"/>
          </p:nvPr>
        </p:nvSpPr>
        <p:spPr>
          <a:xfrm>
            <a:off x="1264920" y="3602038"/>
            <a:ext cx="9403080" cy="2356802"/>
          </a:xfrm>
        </p:spPr>
        <p:txBody>
          <a:bodyPr>
            <a:normAutofit/>
          </a:bodyPr>
          <a:lstStyle/>
          <a:p>
            <a:r>
              <a:rPr lang="en-US" sz="4800" b="1" u="sng" dirty="0"/>
              <a:t>Bear</a:t>
            </a:r>
          </a:p>
          <a:p>
            <a:r>
              <a:rPr lang="en-US" sz="4800" b="1" u="sng" dirty="0"/>
              <a:t>Bird</a:t>
            </a:r>
          </a:p>
          <a:p>
            <a:r>
              <a:rPr lang="en-US" sz="4800" b="1" u="sng" dirty="0"/>
              <a:t>Whale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101</a:t>
            </a:fld>
            <a:endParaRPr lang="en-US"/>
          </a:p>
        </p:txBody>
      </p:sp>
    </p:spTree>
    <p:extLst>
      <p:ext uri="{BB962C8B-B14F-4D97-AF65-F5344CB8AC3E}">
        <p14:creationId xmlns:p14="http://schemas.microsoft.com/office/powerpoint/2010/main" val="121683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are </a:t>
            </a:r>
            <a:r>
              <a:rPr lang="en-US" b="1" u="sng" dirty="0">
                <a:solidFill>
                  <a:srgbClr val="0070C0"/>
                </a:solidFill>
              </a:rPr>
              <a:t>heterotrophs</a:t>
            </a:r>
            <a:r>
              <a:rPr lang="en-US" dirty="0"/>
              <a:t>?</a:t>
            </a:r>
          </a:p>
        </p:txBody>
      </p:sp>
      <p:sp>
        <p:nvSpPr>
          <p:cNvPr id="3" name="Subtitle 2"/>
          <p:cNvSpPr>
            <a:spLocks noGrp="1"/>
          </p:cNvSpPr>
          <p:nvPr>
            <p:ph type="subTitle" idx="1"/>
          </p:nvPr>
        </p:nvSpPr>
        <p:spPr/>
        <p:txBody>
          <a:bodyPr>
            <a:normAutofit/>
          </a:bodyPr>
          <a:lstStyle/>
          <a:p>
            <a:r>
              <a:rPr lang="en-US" sz="4800" b="1" u="sng" dirty="0"/>
              <a:t>Organism that cannot make their own food and need to hunt.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102</a:t>
            </a:fld>
            <a:endParaRPr lang="en-US"/>
          </a:p>
        </p:txBody>
      </p:sp>
    </p:spTree>
    <p:extLst>
      <p:ext uri="{BB962C8B-B14F-4D97-AF65-F5344CB8AC3E}">
        <p14:creationId xmlns:p14="http://schemas.microsoft.com/office/powerpoint/2010/main" val="39234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Name 3 examples of </a:t>
            </a:r>
            <a:r>
              <a:rPr lang="en-US" b="1" u="sng" dirty="0">
                <a:solidFill>
                  <a:srgbClr val="0070C0"/>
                </a:solidFill>
              </a:rPr>
              <a:t>producers</a:t>
            </a:r>
          </a:p>
        </p:txBody>
      </p:sp>
      <p:sp>
        <p:nvSpPr>
          <p:cNvPr id="3" name="Subtitle 2"/>
          <p:cNvSpPr>
            <a:spLocks noGrp="1"/>
          </p:cNvSpPr>
          <p:nvPr>
            <p:ph type="subTitle" idx="1"/>
          </p:nvPr>
        </p:nvSpPr>
        <p:spPr>
          <a:xfrm>
            <a:off x="1036320" y="3602038"/>
            <a:ext cx="9631680" cy="2143442"/>
          </a:xfrm>
        </p:spPr>
        <p:txBody>
          <a:bodyPr>
            <a:normAutofit fontScale="92500" lnSpcReduction="10000"/>
          </a:bodyPr>
          <a:lstStyle/>
          <a:p>
            <a:r>
              <a:rPr lang="en-US" sz="4800" b="1" u="sng" dirty="0"/>
              <a:t>Trees</a:t>
            </a:r>
          </a:p>
          <a:p>
            <a:r>
              <a:rPr lang="en-US" sz="4800" b="1" u="sng" dirty="0"/>
              <a:t>Bushes</a:t>
            </a:r>
          </a:p>
          <a:p>
            <a:r>
              <a:rPr lang="en-US" sz="4800" b="1" u="sng" dirty="0"/>
              <a:t>Plankton (that why its green)</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103</a:t>
            </a:fld>
            <a:endParaRPr lang="en-US"/>
          </a:p>
        </p:txBody>
      </p:sp>
    </p:spTree>
    <p:extLst>
      <p:ext uri="{BB962C8B-B14F-4D97-AF65-F5344CB8AC3E}">
        <p14:creationId xmlns:p14="http://schemas.microsoft.com/office/powerpoint/2010/main" val="256059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are </a:t>
            </a:r>
            <a:r>
              <a:rPr lang="en-US" b="1" u="sng" dirty="0">
                <a:solidFill>
                  <a:srgbClr val="0070C0"/>
                </a:solidFill>
              </a:rPr>
              <a:t>producers</a:t>
            </a:r>
            <a:r>
              <a:rPr lang="en-US" dirty="0"/>
              <a:t>?</a:t>
            </a:r>
          </a:p>
        </p:txBody>
      </p:sp>
      <p:sp>
        <p:nvSpPr>
          <p:cNvPr id="3" name="Subtitle 2"/>
          <p:cNvSpPr>
            <a:spLocks noGrp="1"/>
          </p:cNvSpPr>
          <p:nvPr>
            <p:ph type="subTitle" idx="1"/>
          </p:nvPr>
        </p:nvSpPr>
        <p:spPr/>
        <p:txBody>
          <a:bodyPr>
            <a:normAutofit/>
          </a:bodyPr>
          <a:lstStyle/>
          <a:p>
            <a:r>
              <a:rPr lang="en-US" sz="4800" b="1" u="sng" dirty="0"/>
              <a:t>Organisms that make (Produce) their own food</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104</a:t>
            </a:fld>
            <a:endParaRPr lang="en-US"/>
          </a:p>
        </p:txBody>
      </p:sp>
    </p:spTree>
    <p:extLst>
      <p:ext uri="{BB962C8B-B14F-4D97-AF65-F5344CB8AC3E}">
        <p14:creationId xmlns:p14="http://schemas.microsoft.com/office/powerpoint/2010/main" val="405148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Name 2 examples of </a:t>
            </a:r>
            <a:r>
              <a:rPr lang="en-US" b="1" u="sng" dirty="0">
                <a:solidFill>
                  <a:srgbClr val="0070C0"/>
                </a:solidFill>
              </a:rPr>
              <a:t>decomposers</a:t>
            </a:r>
            <a:r>
              <a:rPr lang="en-US" dirty="0"/>
              <a:t>?</a:t>
            </a:r>
          </a:p>
        </p:txBody>
      </p:sp>
      <p:sp>
        <p:nvSpPr>
          <p:cNvPr id="3" name="Subtitle 2"/>
          <p:cNvSpPr>
            <a:spLocks noGrp="1"/>
          </p:cNvSpPr>
          <p:nvPr>
            <p:ph type="subTitle" idx="1"/>
          </p:nvPr>
        </p:nvSpPr>
        <p:spPr/>
        <p:txBody>
          <a:bodyPr>
            <a:normAutofit/>
          </a:bodyPr>
          <a:lstStyle/>
          <a:p>
            <a:r>
              <a:rPr lang="en-US" sz="4800" b="1" u="sng" dirty="0"/>
              <a:t>Fungi and Bacteria</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105</a:t>
            </a:fld>
            <a:endParaRPr lang="en-US"/>
          </a:p>
        </p:txBody>
      </p:sp>
    </p:spTree>
    <p:extLst>
      <p:ext uri="{BB962C8B-B14F-4D97-AF65-F5344CB8AC3E}">
        <p14:creationId xmlns:p14="http://schemas.microsoft.com/office/powerpoint/2010/main" val="347665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are </a:t>
            </a:r>
            <a:r>
              <a:rPr lang="en-US" b="1" u="sng" dirty="0">
                <a:solidFill>
                  <a:srgbClr val="0070C0"/>
                </a:solidFill>
              </a:rPr>
              <a:t>decomposers</a:t>
            </a:r>
            <a:r>
              <a:rPr lang="en-US" dirty="0"/>
              <a:t>?</a:t>
            </a:r>
          </a:p>
        </p:txBody>
      </p:sp>
      <p:sp>
        <p:nvSpPr>
          <p:cNvPr id="3" name="Subtitle 2"/>
          <p:cNvSpPr>
            <a:spLocks noGrp="1"/>
          </p:cNvSpPr>
          <p:nvPr>
            <p:ph type="subTitle" idx="1"/>
          </p:nvPr>
        </p:nvSpPr>
        <p:spPr/>
        <p:txBody>
          <a:bodyPr>
            <a:normAutofit/>
          </a:bodyPr>
          <a:lstStyle/>
          <a:p>
            <a:r>
              <a:rPr lang="en-US" sz="4800" b="1" u="sng" dirty="0"/>
              <a:t>Organism that break down and recycle materials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106</a:t>
            </a:fld>
            <a:endParaRPr lang="en-US"/>
          </a:p>
        </p:txBody>
      </p:sp>
    </p:spTree>
    <p:extLst>
      <p:ext uri="{BB962C8B-B14F-4D97-AF65-F5344CB8AC3E}">
        <p14:creationId xmlns:p14="http://schemas.microsoft.com/office/powerpoint/2010/main" val="220754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are the 4 </a:t>
            </a:r>
            <a:r>
              <a:rPr lang="en-US" b="1" u="sng" dirty="0">
                <a:solidFill>
                  <a:srgbClr val="0070C0"/>
                </a:solidFill>
              </a:rPr>
              <a:t>organic</a:t>
            </a:r>
            <a:r>
              <a:rPr lang="en-US" dirty="0"/>
              <a:t> (macro) molecules learned in class?</a:t>
            </a:r>
          </a:p>
        </p:txBody>
      </p:sp>
      <p:sp>
        <p:nvSpPr>
          <p:cNvPr id="3" name="Subtitle 2"/>
          <p:cNvSpPr>
            <a:spLocks noGrp="1"/>
          </p:cNvSpPr>
          <p:nvPr>
            <p:ph type="subTitle" idx="1"/>
          </p:nvPr>
        </p:nvSpPr>
        <p:spPr>
          <a:xfrm>
            <a:off x="661481" y="3602038"/>
            <a:ext cx="10428051" cy="1655762"/>
          </a:xfrm>
        </p:spPr>
        <p:txBody>
          <a:bodyPr>
            <a:normAutofit/>
          </a:bodyPr>
          <a:lstStyle/>
          <a:p>
            <a:r>
              <a:rPr lang="en-US" sz="4800" b="1" u="sng" dirty="0"/>
              <a:t>Carbohydrates</a:t>
            </a:r>
            <a:r>
              <a:rPr lang="en-US" sz="4800" b="1" dirty="0"/>
              <a:t>	             			</a:t>
            </a:r>
            <a:r>
              <a:rPr lang="en-US" sz="4800" b="1" u="sng" dirty="0"/>
              <a:t>Lipids</a:t>
            </a:r>
          </a:p>
          <a:p>
            <a:r>
              <a:rPr lang="en-US" sz="4800" b="1" u="sng" dirty="0"/>
              <a:t>Nucleic Acids</a:t>
            </a:r>
            <a:r>
              <a:rPr lang="en-US" sz="4800" b="1" dirty="0"/>
              <a:t>	               		</a:t>
            </a:r>
            <a:r>
              <a:rPr lang="en-US" sz="4800" b="1" u="sng" dirty="0"/>
              <a:t>Proteins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11</a:t>
            </a:fld>
            <a:endParaRPr lang="en-US"/>
          </a:p>
        </p:txBody>
      </p:sp>
    </p:spTree>
    <p:extLst>
      <p:ext uri="{BB962C8B-B14F-4D97-AF65-F5344CB8AC3E}">
        <p14:creationId xmlns:p14="http://schemas.microsoft.com/office/powerpoint/2010/main" val="3011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Name 4 of the </a:t>
            </a:r>
            <a:r>
              <a:rPr lang="en-US" u="sng" dirty="0">
                <a:solidFill>
                  <a:srgbClr val="0070C0"/>
                </a:solidFill>
              </a:rPr>
              <a:t>inorganic</a:t>
            </a:r>
            <a:r>
              <a:rPr lang="en-US" dirty="0"/>
              <a:t> molecules discussed in class</a:t>
            </a:r>
          </a:p>
        </p:txBody>
      </p:sp>
      <p:sp>
        <p:nvSpPr>
          <p:cNvPr id="3" name="Subtitle 2"/>
          <p:cNvSpPr>
            <a:spLocks noGrp="1"/>
          </p:cNvSpPr>
          <p:nvPr>
            <p:ph type="subTitle" idx="1"/>
          </p:nvPr>
        </p:nvSpPr>
        <p:spPr>
          <a:xfrm>
            <a:off x="354842" y="3602037"/>
            <a:ext cx="11395880" cy="2839706"/>
          </a:xfrm>
        </p:spPr>
        <p:txBody>
          <a:bodyPr>
            <a:normAutofit/>
          </a:bodyPr>
          <a:lstStyle/>
          <a:p>
            <a:r>
              <a:rPr lang="en-US" sz="4800" b="1" u="sng" dirty="0"/>
              <a:t>Salt (</a:t>
            </a:r>
            <a:r>
              <a:rPr lang="en-US" sz="4800" b="1" u="sng" dirty="0" err="1"/>
              <a:t>NaCl</a:t>
            </a:r>
            <a:r>
              <a:rPr lang="en-US" sz="4800" b="1" u="sng" dirty="0"/>
              <a:t>)</a:t>
            </a:r>
            <a:r>
              <a:rPr lang="en-US" sz="4800" b="1" dirty="0"/>
              <a:t> 					</a:t>
            </a:r>
            <a:r>
              <a:rPr lang="en-US" sz="4800" b="1" u="sng" dirty="0"/>
              <a:t>Water (H</a:t>
            </a:r>
            <a:r>
              <a:rPr lang="en-US" sz="3200" b="1" u="sng" dirty="0"/>
              <a:t>2</a:t>
            </a:r>
            <a:r>
              <a:rPr lang="en-US" sz="4800" b="1" u="sng" dirty="0"/>
              <a:t>O)</a:t>
            </a:r>
          </a:p>
          <a:p>
            <a:r>
              <a:rPr lang="en-US" sz="4800" b="1" u="sng" dirty="0"/>
              <a:t>Carbon Dioxide (C0</a:t>
            </a:r>
            <a:r>
              <a:rPr lang="en-US" sz="3200" b="1" u="sng" dirty="0"/>
              <a:t>2</a:t>
            </a:r>
            <a:r>
              <a:rPr lang="en-US" sz="4800" b="1" u="sng" dirty="0"/>
              <a:t>)</a:t>
            </a:r>
            <a:r>
              <a:rPr lang="en-US" sz="4800" b="1" dirty="0"/>
              <a:t> 			</a:t>
            </a:r>
            <a:r>
              <a:rPr lang="en-US" sz="4800" b="1" u="sng" dirty="0"/>
              <a:t>Oxygen (O</a:t>
            </a:r>
            <a:r>
              <a:rPr lang="en-US" sz="3600" b="1" u="sng" dirty="0"/>
              <a:t>2)</a:t>
            </a:r>
            <a:endParaRPr lang="en-US" sz="4800" b="1" u="sng"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12</a:t>
            </a:fld>
            <a:endParaRPr lang="en-US"/>
          </a:p>
        </p:txBody>
      </p:sp>
    </p:spTree>
    <p:extLst>
      <p:ext uri="{BB962C8B-B14F-4D97-AF65-F5344CB8AC3E}">
        <p14:creationId xmlns:p14="http://schemas.microsoft.com/office/powerpoint/2010/main" val="7274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7"/>
          <p:cNvSpPr txBox="1">
            <a:spLocks noChangeArrowheads="1"/>
          </p:cNvSpPr>
          <p:nvPr/>
        </p:nvSpPr>
        <p:spPr bwMode="auto">
          <a:xfrm>
            <a:off x="1981200" y="990600"/>
            <a:ext cx="8382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t>The chart below indicates the </a:t>
            </a:r>
            <a:r>
              <a:rPr lang="en-US" altLang="en-US" sz="2800" b="1" u="sng" dirty="0">
                <a:solidFill>
                  <a:srgbClr val="0070C0"/>
                </a:solidFill>
              </a:rPr>
              <a:t>elements</a:t>
            </a:r>
            <a:r>
              <a:rPr lang="en-US" altLang="en-US" sz="2800" dirty="0"/>
              <a:t> contained in four different </a:t>
            </a:r>
            <a:r>
              <a:rPr lang="en-US" altLang="en-US" sz="2800" b="1" u="sng" dirty="0">
                <a:solidFill>
                  <a:srgbClr val="0070C0"/>
                </a:solidFill>
              </a:rPr>
              <a:t>molecules</a:t>
            </a:r>
            <a:r>
              <a:rPr lang="en-US" altLang="en-US" sz="2800" dirty="0"/>
              <a:t> and the number of atoms of each element in those molecule.</a:t>
            </a:r>
          </a:p>
        </p:txBody>
      </p:sp>
      <p:graphicFrame>
        <p:nvGraphicFramePr>
          <p:cNvPr id="9" name="Table 8"/>
          <p:cNvGraphicFramePr>
            <a:graphicFrameLocks noGrp="1"/>
          </p:cNvGraphicFramePr>
          <p:nvPr/>
        </p:nvGraphicFramePr>
        <p:xfrm>
          <a:off x="2209800" y="2590801"/>
          <a:ext cx="7620000" cy="3276601"/>
        </p:xfrm>
        <a:graphic>
          <a:graphicData uri="http://schemas.openxmlformats.org/drawingml/2006/table">
            <a:tbl>
              <a:tblPr firstRow="1" bandRow="1">
                <a:tableStyleId>{2D5ABB26-0587-4C30-8999-92F81FD0307C}</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442129">
                <a:tc>
                  <a:txBody>
                    <a:bodyPr/>
                    <a:lstStyle/>
                    <a:p>
                      <a:endParaRPr lang="en-US" sz="1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1800" b="1" dirty="0"/>
                        <a:t>Number</a:t>
                      </a:r>
                      <a:r>
                        <a:rPr lang="en-US" sz="1800" b="1" baseline="0" dirty="0"/>
                        <a:t> of Atoms</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72412">
                <a:tc>
                  <a:txBody>
                    <a:bodyPr/>
                    <a:lstStyle/>
                    <a:p>
                      <a:pPr algn="ctr"/>
                      <a:r>
                        <a:rPr lang="en-US" sz="2000" b="1" dirty="0"/>
                        <a:t>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Molecule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Molecule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Molecule</a:t>
                      </a:r>
                      <a:r>
                        <a:rPr lang="en-US" sz="2000" b="1" baseline="0" dirty="0"/>
                        <a:t> C</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Molecule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72412">
                <a:tc>
                  <a:txBody>
                    <a:bodyPr/>
                    <a:lstStyle/>
                    <a:p>
                      <a:r>
                        <a:rPr lang="en-US" sz="2000" b="1" dirty="0"/>
                        <a:t>Hydrogen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72412">
                <a:tc>
                  <a:txBody>
                    <a:bodyPr/>
                    <a:lstStyle/>
                    <a:p>
                      <a:r>
                        <a:rPr lang="en-US" sz="2000" b="1" dirty="0"/>
                        <a:t>Carbon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72412">
                <a:tc>
                  <a:txBody>
                    <a:bodyPr/>
                    <a:lstStyle/>
                    <a:p>
                      <a:r>
                        <a:rPr lang="en-US" sz="2000" b="1" dirty="0"/>
                        <a:t>Nitrogen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72412">
                <a:tc>
                  <a:txBody>
                    <a:bodyPr/>
                    <a:lstStyle/>
                    <a:p>
                      <a:r>
                        <a:rPr lang="en-US" sz="2000" b="1" dirty="0"/>
                        <a:t>Oxygen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72412">
                <a:tc>
                  <a:txBody>
                    <a:bodyPr/>
                    <a:lstStyle/>
                    <a:p>
                      <a:r>
                        <a:rPr lang="en-US" sz="2000" b="1" dirty="0"/>
                        <a:t>Calcium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123" name="TextBox 9"/>
          <p:cNvSpPr txBox="1">
            <a:spLocks noChangeArrowheads="1"/>
          </p:cNvSpPr>
          <p:nvPr/>
        </p:nvSpPr>
        <p:spPr bwMode="auto">
          <a:xfrm>
            <a:off x="2057400" y="6029326"/>
            <a:ext cx="838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t>Which molecule can be classified as </a:t>
            </a:r>
            <a:r>
              <a:rPr lang="en-US" altLang="en-US" sz="2800" b="1" u="sng" dirty="0">
                <a:solidFill>
                  <a:srgbClr val="0070C0"/>
                </a:solidFill>
              </a:rPr>
              <a:t>organic</a:t>
            </a:r>
            <a:r>
              <a:rPr lang="en-US" altLang="en-US" sz="2800" dirty="0"/>
              <a:t>?</a:t>
            </a:r>
          </a:p>
        </p:txBody>
      </p:sp>
      <p:sp>
        <p:nvSpPr>
          <p:cNvPr id="11" name="Rectangle 10"/>
          <p:cNvSpPr/>
          <p:nvPr/>
        </p:nvSpPr>
        <p:spPr>
          <a:xfrm>
            <a:off x="9601201" y="5791200"/>
            <a:ext cx="723275" cy="923330"/>
          </a:xfrm>
          <a:prstGeom prst="rect">
            <a:avLst/>
          </a:prstGeom>
          <a:noFill/>
        </p:spPr>
        <p:txBody>
          <a:bodyPr wrap="none">
            <a:spAutoFit/>
          </a:bodyPr>
          <a:lstStyle/>
          <a:p>
            <a:pPr algn="ctr">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cs typeface="Arial" charset="0"/>
              </a:rPr>
              <a:t>A</a:t>
            </a:r>
          </a:p>
        </p:txBody>
      </p:sp>
      <p:sp>
        <p:nvSpPr>
          <p:cNvPr id="6" name="Slide Number Placeholder 5"/>
          <p:cNvSpPr>
            <a:spLocks noGrp="1"/>
          </p:cNvSpPr>
          <p:nvPr>
            <p:ph type="sldNum" sz="quarter" idx="12"/>
          </p:nvPr>
        </p:nvSpPr>
        <p:spPr/>
        <p:txBody>
          <a:bodyPr/>
          <a:lstStyle/>
          <a:p>
            <a:fld id="{0282CD6F-A7D2-4202-9941-6BEFD1BACC32}" type="slidenum">
              <a:rPr lang="en-US" smtClean="0"/>
              <a:pPr/>
              <a:t>13</a:t>
            </a:fld>
            <a:endParaRPr lang="en-US" dirty="0"/>
          </a:p>
        </p:txBody>
      </p:sp>
    </p:spTree>
    <p:extLst>
      <p:ext uri="{BB962C8B-B14F-4D97-AF65-F5344CB8AC3E}">
        <p14:creationId xmlns:p14="http://schemas.microsoft.com/office/powerpoint/2010/main" val="4218680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building block </a:t>
            </a:r>
            <a:r>
              <a:rPr lang="en-US" dirty="0"/>
              <a:t>(</a:t>
            </a:r>
            <a:r>
              <a:rPr lang="en-US" b="1" u="sng" dirty="0">
                <a:solidFill>
                  <a:srgbClr val="0070C0"/>
                </a:solidFill>
              </a:rPr>
              <a:t>subunit</a:t>
            </a:r>
            <a:r>
              <a:rPr lang="en-US" dirty="0"/>
              <a:t>) of </a:t>
            </a:r>
            <a:r>
              <a:rPr lang="en-US" b="1" u="sng" dirty="0">
                <a:solidFill>
                  <a:srgbClr val="0070C0"/>
                </a:solidFill>
              </a:rPr>
              <a:t>Lipids</a:t>
            </a:r>
          </a:p>
        </p:txBody>
      </p:sp>
      <p:sp>
        <p:nvSpPr>
          <p:cNvPr id="3" name="Subtitle 2"/>
          <p:cNvSpPr>
            <a:spLocks noGrp="1"/>
          </p:cNvSpPr>
          <p:nvPr>
            <p:ph type="subTitle" idx="1"/>
          </p:nvPr>
        </p:nvSpPr>
        <p:spPr/>
        <p:txBody>
          <a:bodyPr>
            <a:normAutofit/>
          </a:bodyPr>
          <a:lstStyle/>
          <a:p>
            <a:r>
              <a:rPr lang="en-US" sz="4800" b="1" u="sng" dirty="0"/>
              <a:t>Fatty Acids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14</a:t>
            </a:fld>
            <a:endParaRPr lang="en-US"/>
          </a:p>
        </p:txBody>
      </p:sp>
    </p:spTree>
    <p:extLst>
      <p:ext uri="{BB962C8B-B14F-4D97-AF65-F5344CB8AC3E}">
        <p14:creationId xmlns:p14="http://schemas.microsoft.com/office/powerpoint/2010/main" val="337378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building block </a:t>
            </a:r>
            <a:r>
              <a:rPr lang="en-US" dirty="0"/>
              <a:t>(</a:t>
            </a:r>
            <a:r>
              <a:rPr lang="en-US" b="1" u="sng" dirty="0">
                <a:solidFill>
                  <a:srgbClr val="0070C0"/>
                </a:solidFill>
              </a:rPr>
              <a:t>subunit</a:t>
            </a:r>
            <a:r>
              <a:rPr lang="en-US" dirty="0"/>
              <a:t>) of </a:t>
            </a:r>
            <a:r>
              <a:rPr lang="en-US" b="1" u="sng" dirty="0">
                <a:solidFill>
                  <a:srgbClr val="0070C0"/>
                </a:solidFill>
              </a:rPr>
              <a:t>Carbohydrates</a:t>
            </a:r>
          </a:p>
        </p:txBody>
      </p:sp>
      <p:sp>
        <p:nvSpPr>
          <p:cNvPr id="3" name="Subtitle 2"/>
          <p:cNvSpPr>
            <a:spLocks noGrp="1"/>
          </p:cNvSpPr>
          <p:nvPr>
            <p:ph type="subTitle" idx="1"/>
          </p:nvPr>
        </p:nvSpPr>
        <p:spPr/>
        <p:txBody>
          <a:bodyPr>
            <a:normAutofit/>
          </a:bodyPr>
          <a:lstStyle/>
          <a:p>
            <a:r>
              <a:rPr lang="en-US" sz="4800" b="1" u="sng" dirty="0"/>
              <a:t>Glucose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15</a:t>
            </a:fld>
            <a:endParaRPr lang="en-US"/>
          </a:p>
        </p:txBody>
      </p:sp>
    </p:spTree>
    <p:extLst>
      <p:ext uri="{BB962C8B-B14F-4D97-AF65-F5344CB8AC3E}">
        <p14:creationId xmlns:p14="http://schemas.microsoft.com/office/powerpoint/2010/main" val="394521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building block </a:t>
            </a:r>
            <a:r>
              <a:rPr lang="en-US" dirty="0"/>
              <a:t>(</a:t>
            </a:r>
            <a:r>
              <a:rPr lang="en-US" b="1" u="sng" dirty="0">
                <a:solidFill>
                  <a:srgbClr val="0070C0"/>
                </a:solidFill>
              </a:rPr>
              <a:t>subunit</a:t>
            </a:r>
            <a:r>
              <a:rPr lang="en-US" dirty="0"/>
              <a:t>) of </a:t>
            </a:r>
            <a:r>
              <a:rPr lang="en-US" b="1" u="sng" dirty="0">
                <a:solidFill>
                  <a:srgbClr val="0070C0"/>
                </a:solidFill>
              </a:rPr>
              <a:t>Nucleic Acids</a:t>
            </a:r>
          </a:p>
        </p:txBody>
      </p:sp>
      <p:sp>
        <p:nvSpPr>
          <p:cNvPr id="3" name="Subtitle 2"/>
          <p:cNvSpPr>
            <a:spLocks noGrp="1"/>
          </p:cNvSpPr>
          <p:nvPr>
            <p:ph type="subTitle" idx="1"/>
          </p:nvPr>
        </p:nvSpPr>
        <p:spPr/>
        <p:txBody>
          <a:bodyPr>
            <a:normAutofit/>
          </a:bodyPr>
          <a:lstStyle/>
          <a:p>
            <a:r>
              <a:rPr lang="en-US" sz="4800" b="1" u="sng" dirty="0"/>
              <a:t>Nucleic Bases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16</a:t>
            </a:fld>
            <a:endParaRPr lang="en-US"/>
          </a:p>
        </p:txBody>
      </p:sp>
    </p:spTree>
    <p:extLst>
      <p:ext uri="{BB962C8B-B14F-4D97-AF65-F5344CB8AC3E}">
        <p14:creationId xmlns:p14="http://schemas.microsoft.com/office/powerpoint/2010/main" val="381471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Name the 5 nucleic </a:t>
            </a:r>
            <a:r>
              <a:rPr lang="en-US" b="1" u="sng" dirty="0">
                <a:solidFill>
                  <a:srgbClr val="0070C0"/>
                </a:solidFill>
              </a:rPr>
              <a:t>bases</a:t>
            </a:r>
          </a:p>
        </p:txBody>
      </p:sp>
      <p:sp>
        <p:nvSpPr>
          <p:cNvPr id="3" name="Subtitle 2"/>
          <p:cNvSpPr>
            <a:spLocks noGrp="1"/>
          </p:cNvSpPr>
          <p:nvPr>
            <p:ph type="subTitle" idx="1"/>
          </p:nvPr>
        </p:nvSpPr>
        <p:spPr/>
        <p:txBody>
          <a:bodyPr>
            <a:normAutofit/>
          </a:bodyPr>
          <a:lstStyle/>
          <a:p>
            <a:r>
              <a:rPr lang="en-US" sz="4800" b="1" u="sng" dirty="0"/>
              <a:t>A, T, C, G, U</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17</a:t>
            </a:fld>
            <a:endParaRPr lang="en-US"/>
          </a:p>
        </p:txBody>
      </p:sp>
    </p:spTree>
    <p:extLst>
      <p:ext uri="{BB962C8B-B14F-4D97-AF65-F5344CB8AC3E}">
        <p14:creationId xmlns:p14="http://schemas.microsoft.com/office/powerpoint/2010/main" val="444324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building block </a:t>
            </a:r>
            <a:r>
              <a:rPr lang="en-US" dirty="0"/>
              <a:t>(</a:t>
            </a:r>
            <a:r>
              <a:rPr lang="en-US" b="1" u="sng" dirty="0">
                <a:solidFill>
                  <a:srgbClr val="0070C0"/>
                </a:solidFill>
              </a:rPr>
              <a:t>subunit</a:t>
            </a:r>
            <a:r>
              <a:rPr lang="en-US" dirty="0"/>
              <a:t>) of </a:t>
            </a:r>
            <a:r>
              <a:rPr lang="en-US" b="1" u="sng" dirty="0">
                <a:solidFill>
                  <a:srgbClr val="0070C0"/>
                </a:solidFill>
              </a:rPr>
              <a:t>Proteins</a:t>
            </a:r>
          </a:p>
        </p:txBody>
      </p:sp>
      <p:sp>
        <p:nvSpPr>
          <p:cNvPr id="3" name="Subtitle 2"/>
          <p:cNvSpPr>
            <a:spLocks noGrp="1"/>
          </p:cNvSpPr>
          <p:nvPr>
            <p:ph type="subTitle" idx="1"/>
          </p:nvPr>
        </p:nvSpPr>
        <p:spPr/>
        <p:txBody>
          <a:bodyPr>
            <a:normAutofit/>
          </a:bodyPr>
          <a:lstStyle/>
          <a:p>
            <a:r>
              <a:rPr lang="en-US" sz="4800" b="1" u="sng" dirty="0"/>
              <a:t>Amino Acids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18</a:t>
            </a:fld>
            <a:endParaRPr lang="en-US"/>
          </a:p>
        </p:txBody>
      </p:sp>
    </p:spTree>
    <p:extLst>
      <p:ext uri="{BB962C8B-B14F-4D97-AF65-F5344CB8AC3E}">
        <p14:creationId xmlns:p14="http://schemas.microsoft.com/office/powerpoint/2010/main" val="43464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Name one of the </a:t>
            </a:r>
            <a:r>
              <a:rPr lang="en-US" b="1" u="sng" dirty="0">
                <a:solidFill>
                  <a:srgbClr val="0070C0"/>
                </a:solidFill>
              </a:rPr>
              <a:t>molecules</a:t>
            </a:r>
            <a:r>
              <a:rPr lang="en-US" dirty="0"/>
              <a:t> and an effect of having a </a:t>
            </a:r>
            <a:r>
              <a:rPr lang="en-US" b="1" u="sng" dirty="0">
                <a:solidFill>
                  <a:srgbClr val="0070C0"/>
                </a:solidFill>
              </a:rPr>
              <a:t>deficiency</a:t>
            </a:r>
            <a:r>
              <a:rPr lang="en-US" dirty="0"/>
              <a:t> of that molecule.</a:t>
            </a:r>
          </a:p>
        </p:txBody>
      </p:sp>
      <p:sp>
        <p:nvSpPr>
          <p:cNvPr id="3" name="Subtitle 2"/>
          <p:cNvSpPr>
            <a:spLocks noGrp="1"/>
          </p:cNvSpPr>
          <p:nvPr>
            <p:ph type="subTitle" idx="1"/>
          </p:nvPr>
        </p:nvSpPr>
        <p:spPr>
          <a:xfrm>
            <a:off x="265116" y="3529709"/>
            <a:ext cx="11641540" cy="3941714"/>
          </a:xfrm>
        </p:spPr>
        <p:txBody>
          <a:bodyPr>
            <a:normAutofit/>
          </a:bodyPr>
          <a:lstStyle/>
          <a:p>
            <a:r>
              <a:rPr lang="en-US" sz="4800" b="1" u="sng" dirty="0"/>
              <a:t>Proteins-muscle weakness, lack of or non working enzymes</a:t>
            </a:r>
          </a:p>
          <a:p>
            <a:endParaRPr lang="en-US" sz="4800" b="1" u="sng" dirty="0"/>
          </a:p>
          <a:p>
            <a:r>
              <a:rPr lang="en-US" sz="4800" b="1" u="sng" dirty="0"/>
              <a:t>Carbohydrates-low energy</a:t>
            </a:r>
          </a:p>
          <a:p>
            <a:endParaRPr lang="en-US" sz="4800"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19</a:t>
            </a:fld>
            <a:endParaRPr lang="en-US"/>
          </a:p>
        </p:txBody>
      </p:sp>
    </p:spTree>
    <p:extLst>
      <p:ext uri="{BB962C8B-B14F-4D97-AF65-F5344CB8AC3E}">
        <p14:creationId xmlns:p14="http://schemas.microsoft.com/office/powerpoint/2010/main" val="122489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Which experimental </a:t>
            </a:r>
            <a:r>
              <a:rPr lang="en-US" b="1" u="sng" dirty="0">
                <a:solidFill>
                  <a:srgbClr val="0070C0"/>
                </a:solidFill>
              </a:rPr>
              <a:t>variable</a:t>
            </a:r>
            <a:r>
              <a:rPr lang="en-US" dirty="0"/>
              <a:t> is </a:t>
            </a:r>
            <a:r>
              <a:rPr lang="en-US" b="1" u="sng" dirty="0">
                <a:solidFill>
                  <a:srgbClr val="0070C0"/>
                </a:solidFill>
              </a:rPr>
              <a:t>tested</a:t>
            </a:r>
            <a:r>
              <a:rPr lang="en-US" dirty="0"/>
              <a:t> during the experiment?</a:t>
            </a:r>
          </a:p>
        </p:txBody>
      </p:sp>
      <p:sp>
        <p:nvSpPr>
          <p:cNvPr id="3" name="Subtitle 2"/>
          <p:cNvSpPr>
            <a:spLocks noGrp="1"/>
          </p:cNvSpPr>
          <p:nvPr>
            <p:ph type="subTitle" idx="1"/>
          </p:nvPr>
        </p:nvSpPr>
        <p:spPr/>
        <p:txBody>
          <a:bodyPr>
            <a:normAutofit/>
          </a:bodyPr>
          <a:lstStyle/>
          <a:p>
            <a:r>
              <a:rPr lang="en-US" sz="4800" b="1" u="sng" dirty="0"/>
              <a:t>The Independent Variable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2</a:t>
            </a:fld>
            <a:endParaRPr lang="en-US"/>
          </a:p>
        </p:txBody>
      </p:sp>
    </p:spTree>
    <p:extLst>
      <p:ext uri="{BB962C8B-B14F-4D97-AF65-F5344CB8AC3E}">
        <p14:creationId xmlns:p14="http://schemas.microsoft.com/office/powerpoint/2010/main" val="48220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is the main </a:t>
            </a:r>
            <a:r>
              <a:rPr lang="en-US" b="1" u="sng" dirty="0">
                <a:solidFill>
                  <a:srgbClr val="0070C0"/>
                </a:solidFill>
              </a:rPr>
              <a:t>characteristic of proteins</a:t>
            </a:r>
            <a:r>
              <a:rPr lang="en-US" dirty="0"/>
              <a:t> and why is it so </a:t>
            </a:r>
            <a:r>
              <a:rPr lang="en-US" b="1" u="sng" dirty="0">
                <a:solidFill>
                  <a:srgbClr val="0070C0"/>
                </a:solidFill>
              </a:rPr>
              <a:t>important</a:t>
            </a:r>
            <a:r>
              <a:rPr lang="en-US" dirty="0"/>
              <a:t>?</a:t>
            </a:r>
          </a:p>
        </p:txBody>
      </p:sp>
      <p:sp>
        <p:nvSpPr>
          <p:cNvPr id="3" name="Subtitle 2"/>
          <p:cNvSpPr>
            <a:spLocks noGrp="1"/>
          </p:cNvSpPr>
          <p:nvPr>
            <p:ph type="subTitle" idx="1"/>
          </p:nvPr>
        </p:nvSpPr>
        <p:spPr/>
        <p:txBody>
          <a:bodyPr>
            <a:normAutofit/>
          </a:bodyPr>
          <a:lstStyle/>
          <a:p>
            <a:r>
              <a:rPr lang="en-US" sz="4800" dirty="0"/>
              <a:t>They have a </a:t>
            </a:r>
            <a:r>
              <a:rPr lang="en-US" sz="4800" b="1" u="sng" dirty="0"/>
              <a:t>specific shape </a:t>
            </a:r>
            <a:r>
              <a:rPr lang="en-US" sz="4800" dirty="0"/>
              <a:t>that defines its </a:t>
            </a:r>
            <a:r>
              <a:rPr lang="en-US" sz="4800" b="1" u="sng" dirty="0"/>
              <a:t>function</a:t>
            </a:r>
            <a:r>
              <a:rPr lang="en-US" sz="4800" dirty="0"/>
              <a: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20</a:t>
            </a:fld>
            <a:endParaRPr lang="en-US"/>
          </a:p>
        </p:txBody>
      </p:sp>
    </p:spTree>
    <p:extLst>
      <p:ext uri="{BB962C8B-B14F-4D97-AF65-F5344CB8AC3E}">
        <p14:creationId xmlns:p14="http://schemas.microsoft.com/office/powerpoint/2010/main" val="7269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2 factors can </a:t>
            </a:r>
            <a:r>
              <a:rPr lang="en-US" b="1" u="sng" dirty="0">
                <a:solidFill>
                  <a:srgbClr val="0070C0"/>
                </a:solidFill>
              </a:rPr>
              <a:t>change a protein’s shape</a:t>
            </a:r>
            <a:r>
              <a:rPr lang="en-US" dirty="0"/>
              <a:t>?</a:t>
            </a:r>
          </a:p>
        </p:txBody>
      </p:sp>
      <p:sp>
        <p:nvSpPr>
          <p:cNvPr id="3" name="Subtitle 2"/>
          <p:cNvSpPr>
            <a:spLocks noGrp="1"/>
          </p:cNvSpPr>
          <p:nvPr>
            <p:ph type="subTitle" idx="1"/>
          </p:nvPr>
        </p:nvSpPr>
        <p:spPr/>
        <p:txBody>
          <a:bodyPr>
            <a:normAutofit/>
          </a:bodyPr>
          <a:lstStyle/>
          <a:p>
            <a:r>
              <a:rPr lang="en-US" sz="4800" b="1" u="sng" dirty="0"/>
              <a:t>Temperature</a:t>
            </a:r>
          </a:p>
          <a:p>
            <a:r>
              <a:rPr lang="en-US" sz="4800" b="1" u="sng" dirty="0"/>
              <a:t>pH</a:t>
            </a:r>
          </a:p>
        </p:txBody>
      </p:sp>
      <p:sp>
        <p:nvSpPr>
          <p:cNvPr id="4" name="Slide Number Placeholder 3"/>
          <p:cNvSpPr>
            <a:spLocks noGrp="1"/>
          </p:cNvSpPr>
          <p:nvPr>
            <p:ph type="sldNum" sz="quarter" idx="12"/>
          </p:nvPr>
        </p:nvSpPr>
        <p:spPr/>
        <p:txBody>
          <a:bodyPr/>
          <a:lstStyle/>
          <a:p>
            <a:fld id="{0282CD6F-A7D2-4202-9941-6BEFD1BACC32}" type="slidenum">
              <a:rPr lang="en-US" smtClean="0"/>
              <a:pPr/>
              <a:t>21</a:t>
            </a:fld>
            <a:endParaRPr lang="en-US"/>
          </a:p>
        </p:txBody>
      </p:sp>
    </p:spTree>
    <p:extLst>
      <p:ext uri="{BB962C8B-B14F-4D97-AF65-F5344CB8AC3E}">
        <p14:creationId xmlns:p14="http://schemas.microsoft.com/office/powerpoint/2010/main" val="132249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do we call the </a:t>
            </a:r>
            <a:r>
              <a:rPr lang="en-US" b="1" u="sng" dirty="0">
                <a:solidFill>
                  <a:srgbClr val="0070C0"/>
                </a:solidFill>
              </a:rPr>
              <a:t>best possible</a:t>
            </a:r>
            <a:r>
              <a:rPr lang="en-US" dirty="0"/>
              <a:t> temperature or pH for a protein</a:t>
            </a:r>
          </a:p>
        </p:txBody>
      </p:sp>
      <p:sp>
        <p:nvSpPr>
          <p:cNvPr id="3" name="Subtitle 2"/>
          <p:cNvSpPr>
            <a:spLocks noGrp="1"/>
          </p:cNvSpPr>
          <p:nvPr>
            <p:ph type="subTitle" idx="1"/>
          </p:nvPr>
        </p:nvSpPr>
        <p:spPr/>
        <p:txBody>
          <a:bodyPr>
            <a:normAutofit/>
          </a:bodyPr>
          <a:lstStyle/>
          <a:p>
            <a:r>
              <a:rPr lang="en-US" sz="4800" b="1" u="sng" dirty="0" err="1"/>
              <a:t>Optimun</a:t>
            </a:r>
            <a:endParaRPr lang="en-US" sz="4800" b="1" u="sng"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22</a:t>
            </a:fld>
            <a:endParaRPr lang="en-US"/>
          </a:p>
        </p:txBody>
      </p:sp>
    </p:spTree>
    <p:extLst>
      <p:ext uri="{BB962C8B-B14F-4D97-AF65-F5344CB8AC3E}">
        <p14:creationId xmlns:p14="http://schemas.microsoft.com/office/powerpoint/2010/main" val="112313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t>
            </a:r>
            <a:r>
              <a:rPr lang="en-US" b="1" u="sng" dirty="0">
                <a:solidFill>
                  <a:srgbClr val="0070C0"/>
                </a:solidFill>
              </a:rPr>
              <a:t>Synthesis</a:t>
            </a:r>
            <a:r>
              <a:rPr lang="en-US" dirty="0"/>
              <a:t>? Give an example</a:t>
            </a:r>
          </a:p>
        </p:txBody>
      </p:sp>
      <p:sp>
        <p:nvSpPr>
          <p:cNvPr id="3" name="Subtitle 2"/>
          <p:cNvSpPr>
            <a:spLocks noGrp="1"/>
          </p:cNvSpPr>
          <p:nvPr>
            <p:ph type="subTitle" idx="1"/>
          </p:nvPr>
        </p:nvSpPr>
        <p:spPr>
          <a:xfrm>
            <a:off x="1524000" y="3602037"/>
            <a:ext cx="9144000" cy="2109445"/>
          </a:xfrm>
        </p:spPr>
        <p:txBody>
          <a:bodyPr>
            <a:normAutofit fontScale="92500"/>
          </a:bodyPr>
          <a:lstStyle/>
          <a:p>
            <a:r>
              <a:rPr lang="en-US" sz="4800" dirty="0"/>
              <a:t>Making something </a:t>
            </a:r>
            <a:r>
              <a:rPr lang="en-US" sz="4800" b="1" u="sng" dirty="0"/>
              <a:t>big</a:t>
            </a:r>
            <a:r>
              <a:rPr lang="en-US" sz="4800" dirty="0"/>
              <a:t> out of </a:t>
            </a:r>
            <a:r>
              <a:rPr lang="en-US" sz="4800" b="1" u="sng" dirty="0"/>
              <a:t>small pieces</a:t>
            </a:r>
            <a:r>
              <a:rPr lang="en-US" sz="4800" dirty="0"/>
              <a:t>. </a:t>
            </a:r>
          </a:p>
          <a:p>
            <a:r>
              <a:rPr lang="en-US" sz="4800" dirty="0"/>
              <a:t>Joining amino acids to make a protein</a:t>
            </a:r>
          </a:p>
        </p:txBody>
      </p:sp>
      <p:sp>
        <p:nvSpPr>
          <p:cNvPr id="4" name="Slide Number Placeholder 3"/>
          <p:cNvSpPr>
            <a:spLocks noGrp="1"/>
          </p:cNvSpPr>
          <p:nvPr>
            <p:ph type="sldNum" sz="quarter" idx="12"/>
          </p:nvPr>
        </p:nvSpPr>
        <p:spPr/>
        <p:txBody>
          <a:bodyPr/>
          <a:lstStyle/>
          <a:p>
            <a:fld id="{0282CD6F-A7D2-4202-9941-6BEFD1BACC32}" type="slidenum">
              <a:rPr lang="en-US" smtClean="0"/>
              <a:pPr/>
              <a:t>23</a:t>
            </a:fld>
            <a:endParaRPr lang="en-US"/>
          </a:p>
        </p:txBody>
      </p:sp>
    </p:spTree>
    <p:extLst>
      <p:ext uri="{BB962C8B-B14F-4D97-AF65-F5344CB8AC3E}">
        <p14:creationId xmlns:p14="http://schemas.microsoft.com/office/powerpoint/2010/main" val="72216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function of </a:t>
            </a:r>
            <a:r>
              <a:rPr lang="en-US" b="1" u="sng" dirty="0">
                <a:solidFill>
                  <a:srgbClr val="0070C0"/>
                </a:solidFill>
              </a:rPr>
              <a:t>DNA</a:t>
            </a:r>
            <a:r>
              <a:rPr lang="en-US" dirty="0"/>
              <a:t>?</a:t>
            </a:r>
          </a:p>
        </p:txBody>
      </p:sp>
      <p:sp>
        <p:nvSpPr>
          <p:cNvPr id="3" name="Subtitle 2"/>
          <p:cNvSpPr>
            <a:spLocks noGrp="1"/>
          </p:cNvSpPr>
          <p:nvPr>
            <p:ph type="subTitle" idx="1"/>
          </p:nvPr>
        </p:nvSpPr>
        <p:spPr/>
        <p:txBody>
          <a:bodyPr>
            <a:normAutofit/>
          </a:bodyPr>
          <a:lstStyle/>
          <a:p>
            <a:r>
              <a:rPr lang="en-US" sz="4800" dirty="0"/>
              <a:t>Directs </a:t>
            </a:r>
            <a:r>
              <a:rPr lang="en-US" sz="4800" b="1" u="sng" dirty="0"/>
              <a:t>protein</a:t>
            </a:r>
            <a:r>
              <a:rPr lang="en-US" sz="4800" dirty="0"/>
              <a:t> </a:t>
            </a:r>
            <a:r>
              <a:rPr lang="en-US" sz="4800" b="1" u="sng" dirty="0"/>
              <a:t>synthesis</a:t>
            </a:r>
            <a:r>
              <a:rPr lang="en-US" sz="4800" dirty="0"/>
              <a:t> (making of proteins from Amino Acids)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24</a:t>
            </a:fld>
            <a:endParaRPr lang="en-US"/>
          </a:p>
        </p:txBody>
      </p:sp>
    </p:spTree>
    <p:extLst>
      <p:ext uri="{BB962C8B-B14F-4D97-AF65-F5344CB8AC3E}">
        <p14:creationId xmlns:p14="http://schemas.microsoft.com/office/powerpoint/2010/main" val="72216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Where is </a:t>
            </a:r>
            <a:r>
              <a:rPr lang="en-US" b="1" u="sng" dirty="0">
                <a:solidFill>
                  <a:srgbClr val="0070C0"/>
                </a:solidFill>
              </a:rPr>
              <a:t>DNA</a:t>
            </a:r>
            <a:r>
              <a:rPr lang="en-US" dirty="0"/>
              <a:t> located?</a:t>
            </a:r>
          </a:p>
        </p:txBody>
      </p:sp>
      <p:sp>
        <p:nvSpPr>
          <p:cNvPr id="3" name="Subtitle 2"/>
          <p:cNvSpPr>
            <a:spLocks noGrp="1"/>
          </p:cNvSpPr>
          <p:nvPr>
            <p:ph type="subTitle" idx="1"/>
          </p:nvPr>
        </p:nvSpPr>
        <p:spPr/>
        <p:txBody>
          <a:bodyPr>
            <a:normAutofit/>
          </a:bodyPr>
          <a:lstStyle/>
          <a:p>
            <a:r>
              <a:rPr lang="en-US" sz="4800" dirty="0"/>
              <a:t>In the </a:t>
            </a:r>
            <a:r>
              <a:rPr lang="en-US" sz="4800" b="1" u="sng" dirty="0">
                <a:solidFill>
                  <a:srgbClr val="0070C0"/>
                </a:solidFill>
              </a:rPr>
              <a:t>nucleus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25</a:t>
            </a:fld>
            <a:endParaRPr lang="en-US"/>
          </a:p>
        </p:txBody>
      </p:sp>
    </p:spTree>
    <p:extLst>
      <p:ext uri="{BB962C8B-B14F-4D97-AF65-F5344CB8AC3E}">
        <p14:creationId xmlns:p14="http://schemas.microsoft.com/office/powerpoint/2010/main" val="173599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 </a:t>
            </a:r>
            <a:r>
              <a:rPr lang="en-US" b="1" u="sng" dirty="0">
                <a:solidFill>
                  <a:srgbClr val="0070C0"/>
                </a:solidFill>
              </a:rPr>
              <a:t>Mutation</a:t>
            </a:r>
            <a:r>
              <a:rPr lang="en-US" dirty="0"/>
              <a:t>?</a:t>
            </a:r>
          </a:p>
        </p:txBody>
      </p:sp>
      <p:sp>
        <p:nvSpPr>
          <p:cNvPr id="3" name="Subtitle 2"/>
          <p:cNvSpPr>
            <a:spLocks noGrp="1"/>
          </p:cNvSpPr>
          <p:nvPr>
            <p:ph type="subTitle" idx="1"/>
          </p:nvPr>
        </p:nvSpPr>
        <p:spPr/>
        <p:txBody>
          <a:bodyPr>
            <a:normAutofit/>
          </a:bodyPr>
          <a:lstStyle/>
          <a:p>
            <a:r>
              <a:rPr lang="en-US" sz="4800" dirty="0"/>
              <a:t>A </a:t>
            </a:r>
            <a:r>
              <a:rPr lang="en-US" sz="4800" b="1" u="sng" dirty="0"/>
              <a:t>change</a:t>
            </a:r>
            <a:r>
              <a:rPr lang="en-US" sz="4800" dirty="0"/>
              <a:t> in DNA</a:t>
            </a:r>
          </a:p>
        </p:txBody>
      </p:sp>
      <p:sp>
        <p:nvSpPr>
          <p:cNvPr id="4" name="Slide Number Placeholder 3"/>
          <p:cNvSpPr>
            <a:spLocks noGrp="1"/>
          </p:cNvSpPr>
          <p:nvPr>
            <p:ph type="sldNum" sz="quarter" idx="12"/>
          </p:nvPr>
        </p:nvSpPr>
        <p:spPr/>
        <p:txBody>
          <a:bodyPr/>
          <a:lstStyle/>
          <a:p>
            <a:fld id="{0282CD6F-A7D2-4202-9941-6BEFD1BACC32}" type="slidenum">
              <a:rPr lang="en-US" smtClean="0"/>
              <a:pPr/>
              <a:t>26</a:t>
            </a:fld>
            <a:endParaRPr lang="en-US"/>
          </a:p>
        </p:txBody>
      </p:sp>
    </p:spTree>
    <p:extLst>
      <p:ext uri="{BB962C8B-B14F-4D97-AF65-F5344CB8AC3E}">
        <p14:creationId xmlns:p14="http://schemas.microsoft.com/office/powerpoint/2010/main" val="302962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are 2 things that can </a:t>
            </a:r>
            <a:r>
              <a:rPr lang="en-US" b="1" u="sng" dirty="0">
                <a:solidFill>
                  <a:srgbClr val="0070C0"/>
                </a:solidFill>
              </a:rPr>
              <a:t>cause a mutation</a:t>
            </a:r>
            <a:r>
              <a:rPr lang="en-US" dirty="0"/>
              <a:t>?</a:t>
            </a:r>
          </a:p>
        </p:txBody>
      </p:sp>
      <p:sp>
        <p:nvSpPr>
          <p:cNvPr id="3" name="Subtitle 2"/>
          <p:cNvSpPr>
            <a:spLocks noGrp="1"/>
          </p:cNvSpPr>
          <p:nvPr>
            <p:ph type="subTitle" idx="1"/>
          </p:nvPr>
        </p:nvSpPr>
        <p:spPr>
          <a:xfrm>
            <a:off x="1009935" y="3193575"/>
            <a:ext cx="10222172" cy="2811439"/>
          </a:xfrm>
        </p:spPr>
        <p:txBody>
          <a:bodyPr>
            <a:normAutofit fontScale="92500" lnSpcReduction="10000"/>
          </a:bodyPr>
          <a:lstStyle/>
          <a:p>
            <a:r>
              <a:rPr lang="en-US" sz="4800" b="1" u="sng" dirty="0" err="1"/>
              <a:t>Uv</a:t>
            </a:r>
            <a:r>
              <a:rPr lang="en-US" sz="4800" b="1" u="sng" dirty="0"/>
              <a:t> light </a:t>
            </a:r>
            <a:r>
              <a:rPr lang="en-US" sz="4800" dirty="0"/>
              <a:t>from the </a:t>
            </a:r>
            <a:r>
              <a:rPr lang="en-US" sz="4800" b="1" u="sng" dirty="0"/>
              <a:t>sun</a:t>
            </a:r>
          </a:p>
          <a:p>
            <a:r>
              <a:rPr lang="en-US" sz="4800" dirty="0"/>
              <a:t>Chemicals</a:t>
            </a:r>
          </a:p>
          <a:p>
            <a:r>
              <a:rPr lang="en-US" sz="4800" b="1" u="sng" dirty="0"/>
              <a:t>Radiation</a:t>
            </a:r>
          </a:p>
          <a:p>
            <a:r>
              <a:rPr lang="en-US" sz="4800" dirty="0"/>
              <a:t>They also happen spontaneously</a:t>
            </a:r>
          </a:p>
        </p:txBody>
      </p:sp>
      <p:sp>
        <p:nvSpPr>
          <p:cNvPr id="4" name="Slide Number Placeholder 3"/>
          <p:cNvSpPr>
            <a:spLocks noGrp="1"/>
          </p:cNvSpPr>
          <p:nvPr>
            <p:ph type="sldNum" sz="quarter" idx="12"/>
          </p:nvPr>
        </p:nvSpPr>
        <p:spPr/>
        <p:txBody>
          <a:bodyPr/>
          <a:lstStyle/>
          <a:p>
            <a:fld id="{0282CD6F-A7D2-4202-9941-6BEFD1BACC32}" type="slidenum">
              <a:rPr lang="en-US" smtClean="0"/>
              <a:pPr/>
              <a:t>27</a:t>
            </a:fld>
            <a:endParaRPr lang="en-US"/>
          </a:p>
        </p:txBody>
      </p:sp>
    </p:spTree>
    <p:extLst>
      <p:ext uri="{BB962C8B-B14F-4D97-AF65-F5344CB8AC3E}">
        <p14:creationId xmlns:p14="http://schemas.microsoft.com/office/powerpoint/2010/main" val="392042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How can a </a:t>
            </a:r>
            <a:r>
              <a:rPr lang="en-US" b="1" u="sng" dirty="0">
                <a:solidFill>
                  <a:srgbClr val="0070C0"/>
                </a:solidFill>
              </a:rPr>
              <a:t>mutation affect </a:t>
            </a:r>
            <a:r>
              <a:rPr lang="en-US" dirty="0"/>
              <a:t>a </a:t>
            </a:r>
            <a:r>
              <a:rPr lang="en-US" b="1" u="sng" dirty="0">
                <a:solidFill>
                  <a:srgbClr val="0070C0"/>
                </a:solidFill>
              </a:rPr>
              <a:t>protein</a:t>
            </a:r>
            <a:r>
              <a:rPr lang="en-US" dirty="0"/>
              <a:t>?</a:t>
            </a:r>
          </a:p>
        </p:txBody>
      </p:sp>
      <p:sp>
        <p:nvSpPr>
          <p:cNvPr id="3" name="Subtitle 2"/>
          <p:cNvSpPr>
            <a:spLocks noGrp="1"/>
          </p:cNvSpPr>
          <p:nvPr>
            <p:ph type="subTitle" idx="1"/>
          </p:nvPr>
        </p:nvSpPr>
        <p:spPr>
          <a:xfrm>
            <a:off x="0" y="3589361"/>
            <a:ext cx="12096466" cy="3152633"/>
          </a:xfrm>
        </p:spPr>
        <p:txBody>
          <a:bodyPr>
            <a:normAutofit/>
          </a:bodyPr>
          <a:lstStyle/>
          <a:p>
            <a:r>
              <a:rPr lang="en-US" sz="4800" dirty="0"/>
              <a:t>It might </a:t>
            </a:r>
            <a:r>
              <a:rPr lang="en-US" sz="4800" b="1" u="sng" dirty="0"/>
              <a:t>change</a:t>
            </a:r>
            <a:r>
              <a:rPr lang="en-US" sz="4800" dirty="0"/>
              <a:t> the </a:t>
            </a:r>
            <a:r>
              <a:rPr lang="en-US" sz="4800" b="1" u="sng" dirty="0"/>
              <a:t>sequence</a:t>
            </a:r>
            <a:r>
              <a:rPr lang="en-US" sz="4800" dirty="0"/>
              <a:t> of </a:t>
            </a:r>
            <a:r>
              <a:rPr lang="en-US" sz="4800" b="1" u="sng" dirty="0"/>
              <a:t>amino acids</a:t>
            </a:r>
          </a:p>
          <a:p>
            <a:r>
              <a:rPr lang="en-US" sz="4800" dirty="0"/>
              <a:t>It might </a:t>
            </a:r>
            <a:r>
              <a:rPr lang="en-US" sz="4800" b="1" u="sng" dirty="0"/>
              <a:t>change</a:t>
            </a:r>
            <a:r>
              <a:rPr lang="en-US" sz="4800" dirty="0"/>
              <a:t> its </a:t>
            </a:r>
            <a:r>
              <a:rPr lang="en-US" sz="4800" b="1" u="sng" dirty="0"/>
              <a:t>shape</a:t>
            </a:r>
          </a:p>
          <a:p>
            <a:r>
              <a:rPr lang="en-US" sz="4800" dirty="0"/>
              <a:t>It might </a:t>
            </a:r>
            <a:r>
              <a:rPr lang="en-US" sz="4800" b="1" u="sng" dirty="0"/>
              <a:t>change</a:t>
            </a:r>
            <a:r>
              <a:rPr lang="en-US" sz="4800" dirty="0"/>
              <a:t> its </a:t>
            </a:r>
            <a:r>
              <a:rPr lang="en-US" sz="4800" b="1" u="sng" dirty="0"/>
              <a:t>function</a:t>
            </a:r>
          </a:p>
          <a:p>
            <a:endParaRPr lang="en-US" sz="4800"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28</a:t>
            </a:fld>
            <a:endParaRPr lang="en-US"/>
          </a:p>
        </p:txBody>
      </p:sp>
    </p:spTree>
    <p:extLst>
      <p:ext uri="{BB962C8B-B14F-4D97-AF65-F5344CB8AC3E}">
        <p14:creationId xmlns:p14="http://schemas.microsoft.com/office/powerpoint/2010/main" val="233034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is the </a:t>
            </a:r>
            <a:r>
              <a:rPr lang="en-US" b="1" u="sng" dirty="0">
                <a:solidFill>
                  <a:srgbClr val="0070C0"/>
                </a:solidFill>
              </a:rPr>
              <a:t>smallest unit of life</a:t>
            </a:r>
            <a:r>
              <a:rPr lang="en-US" dirty="0"/>
              <a:t>? (can do all the life functions)</a:t>
            </a:r>
          </a:p>
        </p:txBody>
      </p:sp>
      <p:sp>
        <p:nvSpPr>
          <p:cNvPr id="3" name="Subtitle 2"/>
          <p:cNvSpPr>
            <a:spLocks noGrp="1"/>
          </p:cNvSpPr>
          <p:nvPr>
            <p:ph type="subTitle" idx="1"/>
          </p:nvPr>
        </p:nvSpPr>
        <p:spPr/>
        <p:txBody>
          <a:bodyPr>
            <a:normAutofit/>
          </a:bodyPr>
          <a:lstStyle/>
          <a:p>
            <a:r>
              <a:rPr lang="en-US" sz="4800" b="1" u="sng" dirty="0"/>
              <a:t>Cell</a:t>
            </a:r>
          </a:p>
        </p:txBody>
      </p:sp>
      <p:sp>
        <p:nvSpPr>
          <p:cNvPr id="4" name="Slide Number Placeholder 3"/>
          <p:cNvSpPr>
            <a:spLocks noGrp="1"/>
          </p:cNvSpPr>
          <p:nvPr>
            <p:ph type="sldNum" sz="quarter" idx="12"/>
          </p:nvPr>
        </p:nvSpPr>
        <p:spPr/>
        <p:txBody>
          <a:bodyPr/>
          <a:lstStyle/>
          <a:p>
            <a:fld id="{0282CD6F-A7D2-4202-9941-6BEFD1BACC32}" type="slidenum">
              <a:rPr lang="en-US" smtClean="0"/>
              <a:pPr/>
              <a:t>29</a:t>
            </a:fld>
            <a:endParaRPr lang="en-US"/>
          </a:p>
        </p:txBody>
      </p:sp>
    </p:spTree>
    <p:extLst>
      <p:ext uri="{BB962C8B-B14F-4D97-AF65-F5344CB8AC3E}">
        <p14:creationId xmlns:p14="http://schemas.microsoft.com/office/powerpoint/2010/main" val="58653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Describe an </a:t>
            </a:r>
            <a:r>
              <a:rPr lang="en-US" b="1" u="sng" dirty="0">
                <a:solidFill>
                  <a:srgbClr val="0070C0"/>
                </a:solidFill>
              </a:rPr>
              <a:t>hypothesis</a:t>
            </a:r>
            <a:r>
              <a:rPr lang="en-US" dirty="0"/>
              <a:t> with 2 characteristics</a:t>
            </a:r>
          </a:p>
        </p:txBody>
      </p:sp>
      <p:sp>
        <p:nvSpPr>
          <p:cNvPr id="3" name="Subtitle 2"/>
          <p:cNvSpPr>
            <a:spLocks noGrp="1"/>
          </p:cNvSpPr>
          <p:nvPr>
            <p:ph type="subTitle" idx="1"/>
          </p:nvPr>
        </p:nvSpPr>
        <p:spPr>
          <a:xfrm>
            <a:off x="1508760" y="3266758"/>
            <a:ext cx="9144000" cy="2966402"/>
          </a:xfrm>
        </p:spPr>
        <p:txBody>
          <a:bodyPr>
            <a:normAutofit fontScale="85000" lnSpcReduction="20000"/>
          </a:bodyPr>
          <a:lstStyle/>
          <a:p>
            <a:r>
              <a:rPr lang="en-US" sz="4800" b="1" u="sng" dirty="0"/>
              <a:t>Educated guess</a:t>
            </a:r>
          </a:p>
          <a:p>
            <a:endParaRPr lang="en-US" sz="4800" b="1" u="sng" dirty="0"/>
          </a:p>
          <a:p>
            <a:r>
              <a:rPr lang="en-US" sz="4800" b="1" u="sng" dirty="0"/>
              <a:t>Never a question</a:t>
            </a:r>
          </a:p>
          <a:p>
            <a:endParaRPr lang="en-US" sz="4800" b="1" u="sng" dirty="0"/>
          </a:p>
          <a:p>
            <a:r>
              <a:rPr lang="en-US" sz="4800" b="1" u="sng" dirty="0"/>
              <a:t>Answers the experimental question</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a:t>
            </a:fld>
            <a:endParaRPr lang="en-US"/>
          </a:p>
        </p:txBody>
      </p:sp>
    </p:spTree>
    <p:extLst>
      <p:ext uri="{BB962C8B-B14F-4D97-AF65-F5344CB8AC3E}">
        <p14:creationId xmlns:p14="http://schemas.microsoft.com/office/powerpoint/2010/main" val="395618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are 3 things that make the </a:t>
            </a:r>
            <a:r>
              <a:rPr lang="en-US" b="1" u="sng" dirty="0">
                <a:solidFill>
                  <a:srgbClr val="0070C0"/>
                </a:solidFill>
              </a:rPr>
              <a:t>plant cell </a:t>
            </a:r>
            <a:r>
              <a:rPr lang="en-US" dirty="0"/>
              <a:t>different from the </a:t>
            </a:r>
            <a:r>
              <a:rPr lang="en-US" b="1" u="sng" dirty="0">
                <a:solidFill>
                  <a:srgbClr val="0070C0"/>
                </a:solidFill>
              </a:rPr>
              <a:t>animal cell</a:t>
            </a:r>
            <a:r>
              <a:rPr lang="en-US" dirty="0"/>
              <a:t>?  </a:t>
            </a:r>
          </a:p>
        </p:txBody>
      </p:sp>
      <p:sp>
        <p:nvSpPr>
          <p:cNvPr id="3" name="Subtitle 2"/>
          <p:cNvSpPr>
            <a:spLocks noGrp="1"/>
          </p:cNvSpPr>
          <p:nvPr>
            <p:ph type="subTitle" idx="1"/>
          </p:nvPr>
        </p:nvSpPr>
        <p:spPr>
          <a:xfrm>
            <a:off x="218364" y="3534770"/>
            <a:ext cx="11973636" cy="2770496"/>
          </a:xfrm>
        </p:spPr>
        <p:txBody>
          <a:bodyPr>
            <a:normAutofit/>
          </a:bodyPr>
          <a:lstStyle/>
          <a:p>
            <a:r>
              <a:rPr lang="en-US" sz="4800" dirty="0"/>
              <a:t>The </a:t>
            </a:r>
            <a:r>
              <a:rPr lang="en-US" sz="4800" b="1" u="sng" dirty="0"/>
              <a:t>plant cell </a:t>
            </a:r>
            <a:r>
              <a:rPr lang="en-US" sz="4800" dirty="0"/>
              <a:t>has </a:t>
            </a:r>
            <a:r>
              <a:rPr lang="en-US" sz="4800" b="1" u="sng" dirty="0"/>
              <a:t>chloroplasts</a:t>
            </a:r>
            <a:r>
              <a:rPr lang="en-US" sz="4800" dirty="0"/>
              <a:t> and chlorophyll</a:t>
            </a:r>
          </a:p>
          <a:p>
            <a:r>
              <a:rPr lang="en-US" sz="4800" dirty="0"/>
              <a:t>The </a:t>
            </a:r>
            <a:r>
              <a:rPr lang="en-US" sz="4800" b="1" u="sng" dirty="0"/>
              <a:t>plant cell </a:t>
            </a:r>
            <a:r>
              <a:rPr lang="en-US" sz="4800" dirty="0"/>
              <a:t>has a </a:t>
            </a:r>
            <a:r>
              <a:rPr lang="en-US" sz="4800" b="1" u="sng" dirty="0"/>
              <a:t>cell wall</a:t>
            </a:r>
          </a:p>
          <a:p>
            <a:r>
              <a:rPr lang="en-US" sz="4800" dirty="0"/>
              <a:t>The </a:t>
            </a:r>
            <a:r>
              <a:rPr lang="en-US" sz="4800" b="1" u="sng" dirty="0"/>
              <a:t>plant cell </a:t>
            </a:r>
            <a:r>
              <a:rPr lang="en-US" sz="4800" dirty="0"/>
              <a:t>is </a:t>
            </a:r>
            <a:r>
              <a:rPr lang="en-US" sz="4800" b="1" u="sng" dirty="0"/>
              <a:t>squared</a:t>
            </a:r>
            <a:r>
              <a:rPr lang="en-US" sz="4800" dirty="0"/>
              <a:t> or rectangular</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30</a:t>
            </a:fld>
            <a:endParaRPr lang="en-US"/>
          </a:p>
        </p:txBody>
      </p:sp>
    </p:spTree>
    <p:extLst>
      <p:ext uri="{BB962C8B-B14F-4D97-AF65-F5344CB8AC3E}">
        <p14:creationId xmlns:p14="http://schemas.microsoft.com/office/powerpoint/2010/main" val="231270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8339"/>
            <a:ext cx="9144000" cy="2387600"/>
          </a:xfrm>
        </p:spPr>
        <p:txBody>
          <a:bodyPr>
            <a:normAutofit fontScale="90000"/>
          </a:bodyPr>
          <a:lstStyle/>
          <a:p>
            <a:r>
              <a:rPr lang="en-US" dirty="0"/>
              <a:t> What </a:t>
            </a:r>
            <a:r>
              <a:rPr lang="en-US" b="1" u="sng" dirty="0">
                <a:solidFill>
                  <a:srgbClr val="0070C0"/>
                </a:solidFill>
              </a:rPr>
              <a:t>process</a:t>
            </a:r>
            <a:r>
              <a:rPr lang="en-US" dirty="0"/>
              <a:t> occurs in the </a:t>
            </a:r>
            <a:r>
              <a:rPr lang="en-US" b="1" u="sng" dirty="0">
                <a:solidFill>
                  <a:srgbClr val="0070C0"/>
                </a:solidFill>
              </a:rPr>
              <a:t>mitochondria</a:t>
            </a:r>
            <a:r>
              <a:rPr lang="en-US" dirty="0"/>
              <a:t>, why and what 2 things does it </a:t>
            </a:r>
            <a:r>
              <a:rPr lang="en-US" b="1" u="sng" dirty="0">
                <a:solidFill>
                  <a:srgbClr val="0070C0"/>
                </a:solidFill>
              </a:rPr>
              <a:t>need</a:t>
            </a:r>
            <a:r>
              <a:rPr lang="en-US" dirty="0"/>
              <a:t> to make its product?</a:t>
            </a:r>
          </a:p>
        </p:txBody>
      </p:sp>
      <p:sp>
        <p:nvSpPr>
          <p:cNvPr id="3" name="Subtitle 2"/>
          <p:cNvSpPr>
            <a:spLocks noGrp="1"/>
          </p:cNvSpPr>
          <p:nvPr>
            <p:ph type="subTitle" idx="1"/>
          </p:nvPr>
        </p:nvSpPr>
        <p:spPr>
          <a:xfrm>
            <a:off x="818866" y="3602037"/>
            <a:ext cx="10740788" cy="2853353"/>
          </a:xfrm>
        </p:spPr>
        <p:txBody>
          <a:bodyPr>
            <a:normAutofit/>
          </a:bodyPr>
          <a:lstStyle/>
          <a:p>
            <a:r>
              <a:rPr lang="en-US" sz="4800" b="1" u="sng" dirty="0"/>
              <a:t>Respiration </a:t>
            </a:r>
          </a:p>
          <a:p>
            <a:r>
              <a:rPr lang="en-US" sz="4800" dirty="0"/>
              <a:t>To make</a:t>
            </a:r>
            <a:r>
              <a:rPr lang="en-US" sz="4800" b="1" u="sng" dirty="0"/>
              <a:t> ATP </a:t>
            </a:r>
            <a:r>
              <a:rPr lang="en-US" sz="4800" dirty="0"/>
              <a:t>energy and </a:t>
            </a:r>
            <a:r>
              <a:rPr lang="en-US" sz="4800" b="1" u="sng" dirty="0"/>
              <a:t>CO</a:t>
            </a:r>
            <a:r>
              <a:rPr lang="en-US" sz="3600" b="1" u="sng" dirty="0"/>
              <a:t>2</a:t>
            </a:r>
          </a:p>
          <a:p>
            <a:r>
              <a:rPr lang="en-US" sz="4800" dirty="0"/>
              <a:t>Needs</a:t>
            </a:r>
            <a:r>
              <a:rPr lang="en-US" sz="4800" b="1" u="sng" dirty="0"/>
              <a:t> O</a:t>
            </a:r>
            <a:r>
              <a:rPr lang="en-US" sz="4000" b="1" u="sng" dirty="0"/>
              <a:t>2</a:t>
            </a:r>
            <a:r>
              <a:rPr lang="en-US" sz="4800" b="1" u="sng" dirty="0"/>
              <a:t> </a:t>
            </a:r>
            <a:r>
              <a:rPr lang="en-US" sz="4800" dirty="0"/>
              <a:t>and </a:t>
            </a:r>
            <a:r>
              <a:rPr lang="en-US" sz="4800" b="1" u="sng" dirty="0"/>
              <a:t>Glucose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31</a:t>
            </a:fld>
            <a:endParaRPr lang="en-US"/>
          </a:p>
        </p:txBody>
      </p:sp>
    </p:spTree>
    <p:extLst>
      <p:ext uri="{BB962C8B-B14F-4D97-AF65-F5344CB8AC3E}">
        <p14:creationId xmlns:p14="http://schemas.microsoft.com/office/powerpoint/2010/main" val="292823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8339"/>
            <a:ext cx="9144000" cy="2387600"/>
          </a:xfrm>
        </p:spPr>
        <p:txBody>
          <a:bodyPr>
            <a:normAutofit fontScale="90000"/>
          </a:bodyPr>
          <a:lstStyle/>
          <a:p>
            <a:r>
              <a:rPr lang="en-US" dirty="0"/>
              <a:t> What </a:t>
            </a:r>
            <a:r>
              <a:rPr lang="en-US" b="1" u="sng" dirty="0">
                <a:solidFill>
                  <a:srgbClr val="0070C0"/>
                </a:solidFill>
              </a:rPr>
              <a:t>process</a:t>
            </a:r>
            <a:r>
              <a:rPr lang="en-US" dirty="0"/>
              <a:t> occurs in the </a:t>
            </a:r>
            <a:r>
              <a:rPr lang="en-US" b="1" u="sng" dirty="0">
                <a:solidFill>
                  <a:srgbClr val="0070C0"/>
                </a:solidFill>
              </a:rPr>
              <a:t>Chloroplast</a:t>
            </a:r>
            <a:r>
              <a:rPr lang="en-US" dirty="0"/>
              <a:t>, why and what 3 things does it </a:t>
            </a:r>
            <a:r>
              <a:rPr lang="en-US" b="1" u="sng" dirty="0">
                <a:solidFill>
                  <a:srgbClr val="0070C0"/>
                </a:solidFill>
              </a:rPr>
              <a:t>need</a:t>
            </a:r>
            <a:r>
              <a:rPr lang="en-US" dirty="0"/>
              <a:t> to make its product?</a:t>
            </a:r>
          </a:p>
        </p:txBody>
      </p:sp>
      <p:sp>
        <p:nvSpPr>
          <p:cNvPr id="3" name="Subtitle 2"/>
          <p:cNvSpPr>
            <a:spLocks noGrp="1"/>
          </p:cNvSpPr>
          <p:nvPr>
            <p:ph type="subTitle" idx="1"/>
          </p:nvPr>
        </p:nvSpPr>
        <p:spPr>
          <a:xfrm>
            <a:off x="818866" y="3602037"/>
            <a:ext cx="10740788" cy="2853353"/>
          </a:xfrm>
        </p:spPr>
        <p:txBody>
          <a:bodyPr>
            <a:normAutofit/>
          </a:bodyPr>
          <a:lstStyle/>
          <a:p>
            <a:r>
              <a:rPr lang="en-US" sz="4800" b="1" u="sng" dirty="0"/>
              <a:t>Photosynthesis</a:t>
            </a:r>
            <a:r>
              <a:rPr lang="en-US" sz="4800" dirty="0"/>
              <a:t> </a:t>
            </a:r>
          </a:p>
          <a:p>
            <a:r>
              <a:rPr lang="en-US" sz="4800" dirty="0"/>
              <a:t>To make </a:t>
            </a:r>
            <a:r>
              <a:rPr lang="en-US" sz="4800" b="1" u="sng" dirty="0"/>
              <a:t>Glucose</a:t>
            </a:r>
            <a:r>
              <a:rPr lang="en-US" sz="4800" dirty="0"/>
              <a:t> and</a:t>
            </a:r>
            <a:r>
              <a:rPr lang="en-US" sz="4800" b="1" u="sng" dirty="0"/>
              <a:t> O</a:t>
            </a:r>
            <a:r>
              <a:rPr lang="en-US" sz="3600" b="1" u="sng" dirty="0"/>
              <a:t>2</a:t>
            </a:r>
          </a:p>
          <a:p>
            <a:r>
              <a:rPr lang="en-US" sz="4800" dirty="0"/>
              <a:t>Needs </a:t>
            </a:r>
            <a:r>
              <a:rPr lang="en-US" sz="4800" b="1" u="sng" dirty="0"/>
              <a:t>C0</a:t>
            </a:r>
            <a:r>
              <a:rPr lang="en-US" sz="4000" b="1" u="sng" dirty="0"/>
              <a:t>2</a:t>
            </a:r>
            <a:r>
              <a:rPr lang="en-US" sz="4800" dirty="0"/>
              <a:t>, </a:t>
            </a:r>
            <a:r>
              <a:rPr lang="en-US" sz="4800" b="1" u="sng" dirty="0"/>
              <a:t>H2O</a:t>
            </a:r>
            <a:r>
              <a:rPr lang="en-US" sz="4800" dirty="0"/>
              <a:t> </a:t>
            </a:r>
            <a:r>
              <a:rPr lang="en-US" sz="4800" b="1" u="sng" dirty="0"/>
              <a:t>light energy</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32</a:t>
            </a:fld>
            <a:endParaRPr lang="en-US"/>
          </a:p>
        </p:txBody>
      </p:sp>
    </p:spTree>
    <p:extLst>
      <p:ext uri="{BB962C8B-B14F-4D97-AF65-F5344CB8AC3E}">
        <p14:creationId xmlns:p14="http://schemas.microsoft.com/office/powerpoint/2010/main" val="369367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t>
            </a:r>
            <a:r>
              <a:rPr lang="en-US" b="1" u="sng" dirty="0">
                <a:solidFill>
                  <a:srgbClr val="0070C0"/>
                </a:solidFill>
              </a:rPr>
              <a:t>organelle regulates </a:t>
            </a:r>
            <a:r>
              <a:rPr lang="en-US" dirty="0"/>
              <a:t>what can come </a:t>
            </a:r>
            <a:r>
              <a:rPr lang="en-US" b="1" u="sng" dirty="0">
                <a:solidFill>
                  <a:srgbClr val="0070C0"/>
                </a:solidFill>
              </a:rPr>
              <a:t>in and out </a:t>
            </a:r>
            <a:r>
              <a:rPr lang="en-US" dirty="0"/>
              <a:t>of the cell?</a:t>
            </a:r>
          </a:p>
        </p:txBody>
      </p:sp>
      <p:sp>
        <p:nvSpPr>
          <p:cNvPr id="3" name="Subtitle 2"/>
          <p:cNvSpPr>
            <a:spLocks noGrp="1"/>
          </p:cNvSpPr>
          <p:nvPr>
            <p:ph type="subTitle" idx="1"/>
          </p:nvPr>
        </p:nvSpPr>
        <p:spPr/>
        <p:txBody>
          <a:bodyPr>
            <a:normAutofit/>
          </a:bodyPr>
          <a:lstStyle/>
          <a:p>
            <a:r>
              <a:rPr lang="en-US" sz="4800" b="1" u="sng" dirty="0"/>
              <a:t>Cell membrane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33</a:t>
            </a:fld>
            <a:endParaRPr lang="en-US"/>
          </a:p>
        </p:txBody>
      </p:sp>
    </p:spTree>
    <p:extLst>
      <p:ext uri="{BB962C8B-B14F-4D97-AF65-F5344CB8AC3E}">
        <p14:creationId xmlns:p14="http://schemas.microsoft.com/office/powerpoint/2010/main" val="107261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509932" y="334572"/>
            <a:ext cx="9144000" cy="2387600"/>
          </a:xfrm>
        </p:spPr>
        <p:txBody>
          <a:bodyPr/>
          <a:lstStyle/>
          <a:p>
            <a:r>
              <a:rPr lang="en-US" b="1" u="sng" dirty="0"/>
              <a:t>Regents tip</a:t>
            </a:r>
          </a:p>
        </p:txBody>
      </p:sp>
      <p:sp>
        <p:nvSpPr>
          <p:cNvPr id="6" name="Subtitle 5"/>
          <p:cNvSpPr>
            <a:spLocks noGrp="1"/>
          </p:cNvSpPr>
          <p:nvPr>
            <p:ph type="subTitle" idx="1"/>
          </p:nvPr>
        </p:nvSpPr>
        <p:spPr/>
        <p:txBody>
          <a:bodyPr>
            <a:noAutofit/>
          </a:bodyPr>
          <a:lstStyle/>
          <a:p>
            <a:endParaRPr lang="en-US" sz="3600" dirty="0"/>
          </a:p>
          <a:p>
            <a:r>
              <a:rPr lang="en-US" sz="3600" dirty="0"/>
              <a:t>Don’t forget to read every part of the questions and carefully look at all the pictures!!!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t>
            </a:r>
            <a:r>
              <a:rPr lang="en-US" b="1" u="sng" dirty="0">
                <a:solidFill>
                  <a:srgbClr val="0070C0"/>
                </a:solidFill>
              </a:rPr>
              <a:t>type of molecules </a:t>
            </a:r>
            <a:r>
              <a:rPr lang="en-US" dirty="0"/>
              <a:t>can easily pass thru the cell membrane?</a:t>
            </a:r>
          </a:p>
        </p:txBody>
      </p:sp>
      <p:sp>
        <p:nvSpPr>
          <p:cNvPr id="3" name="Subtitle 2"/>
          <p:cNvSpPr>
            <a:spLocks noGrp="1"/>
          </p:cNvSpPr>
          <p:nvPr>
            <p:ph type="subTitle" idx="1"/>
          </p:nvPr>
        </p:nvSpPr>
        <p:spPr/>
        <p:txBody>
          <a:bodyPr>
            <a:normAutofit/>
          </a:bodyPr>
          <a:lstStyle/>
          <a:p>
            <a:r>
              <a:rPr lang="en-US" sz="4800" u="sng" dirty="0"/>
              <a:t>Small molecules</a:t>
            </a:r>
          </a:p>
          <a:p>
            <a:r>
              <a:rPr lang="en-US" sz="4800" u="sng" dirty="0"/>
              <a:t>Except </a:t>
            </a:r>
            <a:r>
              <a:rPr lang="en-US" sz="4800" b="1" u="sng" dirty="0"/>
              <a:t>SALT (</a:t>
            </a:r>
            <a:r>
              <a:rPr lang="en-US" sz="4800" b="1" u="sng" dirty="0" err="1"/>
              <a:t>NaCl</a:t>
            </a:r>
            <a:r>
              <a:rPr lang="en-US" sz="4800" b="1" u="sng" dirty="0"/>
              <a: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35</a:t>
            </a:fld>
            <a:endParaRPr lang="en-US"/>
          </a:p>
        </p:txBody>
      </p:sp>
    </p:spTree>
    <p:extLst>
      <p:ext uri="{BB962C8B-B14F-4D97-AF65-F5344CB8AC3E}">
        <p14:creationId xmlns:p14="http://schemas.microsoft.com/office/powerpoint/2010/main" val="313876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016" y="-791025"/>
            <a:ext cx="12914141" cy="2387600"/>
          </a:xfrm>
        </p:spPr>
        <p:txBody>
          <a:bodyPr>
            <a:normAutofit/>
          </a:bodyPr>
          <a:lstStyle/>
          <a:p>
            <a:r>
              <a:rPr lang="en-US" sz="4800" dirty="0"/>
              <a:t>I will now name molecules and you will tell me if they can pass thru the membrane or not</a:t>
            </a:r>
          </a:p>
        </p:txBody>
      </p:sp>
      <p:sp>
        <p:nvSpPr>
          <p:cNvPr id="4" name="Subtitle 2"/>
          <p:cNvSpPr txBox="1">
            <a:spLocks/>
          </p:cNvSpPr>
          <p:nvPr/>
        </p:nvSpPr>
        <p:spPr>
          <a:xfrm>
            <a:off x="518159" y="1816842"/>
            <a:ext cx="2365717" cy="1150778"/>
          </a:xfrm>
          <a:prstGeom prst="rect">
            <a:avLst/>
          </a:prstGeom>
          <a:ln>
            <a:solidFill>
              <a:schemeClr val="tx1"/>
            </a:solidFill>
            <a:prstDash val="dashDot"/>
          </a:ln>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a:t>Proteins</a:t>
            </a:r>
          </a:p>
          <a:p>
            <a:r>
              <a:rPr lang="en-US" sz="4800" b="1"/>
              <a:t>No</a:t>
            </a:r>
            <a:endParaRPr lang="en-US" sz="4800" b="1" dirty="0"/>
          </a:p>
        </p:txBody>
      </p:sp>
      <p:sp>
        <p:nvSpPr>
          <p:cNvPr id="10" name="Subtitle 2"/>
          <p:cNvSpPr txBox="1">
            <a:spLocks/>
          </p:cNvSpPr>
          <p:nvPr/>
        </p:nvSpPr>
        <p:spPr>
          <a:xfrm>
            <a:off x="5662247" y="1699774"/>
            <a:ext cx="2018713" cy="1032267"/>
          </a:xfrm>
          <a:prstGeom prst="rect">
            <a:avLst/>
          </a:prstGeom>
          <a:ln>
            <a:solidFill>
              <a:schemeClr val="tx1"/>
            </a:solidFill>
            <a:prstDash val="dashDot"/>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t>O</a:t>
            </a:r>
            <a:r>
              <a:rPr lang="en-US" sz="3100" b="1" dirty="0"/>
              <a:t>2</a:t>
            </a:r>
          </a:p>
          <a:p>
            <a:r>
              <a:rPr lang="en-US" sz="4800" b="1" dirty="0"/>
              <a:t>Yes</a:t>
            </a:r>
          </a:p>
        </p:txBody>
      </p:sp>
      <p:sp>
        <p:nvSpPr>
          <p:cNvPr id="11" name="Subtitle 2"/>
          <p:cNvSpPr txBox="1">
            <a:spLocks/>
          </p:cNvSpPr>
          <p:nvPr/>
        </p:nvSpPr>
        <p:spPr>
          <a:xfrm>
            <a:off x="3212682" y="5455689"/>
            <a:ext cx="2175243" cy="1046162"/>
          </a:xfrm>
          <a:prstGeom prst="rect">
            <a:avLst/>
          </a:prstGeom>
          <a:ln>
            <a:solidFill>
              <a:schemeClr val="tx1"/>
            </a:solidFill>
            <a:prstDash val="dashDot"/>
          </a:ln>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t>Amino Acids</a:t>
            </a:r>
          </a:p>
          <a:p>
            <a:r>
              <a:rPr lang="en-US" sz="4800" b="1" dirty="0"/>
              <a:t>Yes</a:t>
            </a:r>
          </a:p>
        </p:txBody>
      </p:sp>
      <p:sp>
        <p:nvSpPr>
          <p:cNvPr id="12" name="Subtitle 2"/>
          <p:cNvSpPr txBox="1">
            <a:spLocks/>
          </p:cNvSpPr>
          <p:nvPr/>
        </p:nvSpPr>
        <p:spPr>
          <a:xfrm>
            <a:off x="9924757" y="1876484"/>
            <a:ext cx="1948375" cy="1031495"/>
          </a:xfrm>
          <a:prstGeom prst="rect">
            <a:avLst/>
          </a:prstGeom>
          <a:ln>
            <a:solidFill>
              <a:schemeClr val="tx1"/>
            </a:solidFill>
            <a:prstDash val="dashDot"/>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t>Lipids</a:t>
            </a:r>
          </a:p>
          <a:p>
            <a:r>
              <a:rPr lang="en-US" sz="4800" b="1" dirty="0"/>
              <a:t>No</a:t>
            </a:r>
          </a:p>
        </p:txBody>
      </p:sp>
      <p:sp>
        <p:nvSpPr>
          <p:cNvPr id="14" name="Subtitle 2"/>
          <p:cNvSpPr txBox="1">
            <a:spLocks/>
          </p:cNvSpPr>
          <p:nvPr/>
        </p:nvSpPr>
        <p:spPr>
          <a:xfrm>
            <a:off x="9442325" y="4876667"/>
            <a:ext cx="2175243" cy="1046162"/>
          </a:xfrm>
          <a:prstGeom prst="rect">
            <a:avLst/>
          </a:prstGeom>
          <a:ln>
            <a:solidFill>
              <a:schemeClr val="tx1"/>
            </a:solidFill>
            <a:prstDash val="dashDot"/>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t>RNA</a:t>
            </a:r>
          </a:p>
          <a:p>
            <a:r>
              <a:rPr lang="en-US" sz="4800" b="1" dirty="0"/>
              <a:t>Yes</a:t>
            </a:r>
          </a:p>
        </p:txBody>
      </p:sp>
      <p:sp>
        <p:nvSpPr>
          <p:cNvPr id="15" name="Subtitle 2"/>
          <p:cNvSpPr txBox="1">
            <a:spLocks/>
          </p:cNvSpPr>
          <p:nvPr/>
        </p:nvSpPr>
        <p:spPr>
          <a:xfrm>
            <a:off x="6443562" y="3915936"/>
            <a:ext cx="2175243" cy="1046162"/>
          </a:xfrm>
          <a:prstGeom prst="rect">
            <a:avLst/>
          </a:prstGeom>
          <a:ln>
            <a:solidFill>
              <a:schemeClr val="tx1"/>
            </a:solidFill>
            <a:prstDash val="dashDot"/>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t>Glucose</a:t>
            </a:r>
          </a:p>
          <a:p>
            <a:r>
              <a:rPr lang="en-US" sz="4800" b="1" dirty="0"/>
              <a:t>Yes</a:t>
            </a:r>
          </a:p>
        </p:txBody>
      </p:sp>
      <p:sp>
        <p:nvSpPr>
          <p:cNvPr id="16" name="Subtitle 2"/>
          <p:cNvSpPr txBox="1">
            <a:spLocks/>
          </p:cNvSpPr>
          <p:nvPr/>
        </p:nvSpPr>
        <p:spPr>
          <a:xfrm>
            <a:off x="3457083" y="3342165"/>
            <a:ext cx="2175243" cy="1046162"/>
          </a:xfrm>
          <a:prstGeom prst="rect">
            <a:avLst/>
          </a:prstGeom>
          <a:ln>
            <a:solidFill>
              <a:schemeClr val="tx1"/>
            </a:solidFill>
            <a:prstDash val="dashDot"/>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t>Fatty Acids</a:t>
            </a:r>
          </a:p>
          <a:p>
            <a:r>
              <a:rPr lang="en-US" sz="4800" b="1" dirty="0"/>
              <a:t>Yes</a:t>
            </a:r>
          </a:p>
        </p:txBody>
      </p:sp>
      <p:sp>
        <p:nvSpPr>
          <p:cNvPr id="17" name="Subtitle 2"/>
          <p:cNvSpPr txBox="1">
            <a:spLocks/>
          </p:cNvSpPr>
          <p:nvPr/>
        </p:nvSpPr>
        <p:spPr>
          <a:xfrm>
            <a:off x="518159" y="4388327"/>
            <a:ext cx="2175243" cy="1046162"/>
          </a:xfrm>
          <a:prstGeom prst="rect">
            <a:avLst/>
          </a:prstGeom>
          <a:ln>
            <a:solidFill>
              <a:schemeClr val="tx1"/>
            </a:solidFill>
            <a:prstDash val="dashDot"/>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t>DNA</a:t>
            </a:r>
          </a:p>
          <a:p>
            <a:r>
              <a:rPr lang="en-US" sz="4800" b="1" dirty="0"/>
              <a:t>No</a:t>
            </a:r>
          </a:p>
        </p:txBody>
      </p:sp>
      <p:sp>
        <p:nvSpPr>
          <p:cNvPr id="18" name="Subtitle 2"/>
          <p:cNvSpPr txBox="1">
            <a:spLocks/>
          </p:cNvSpPr>
          <p:nvPr/>
        </p:nvSpPr>
        <p:spPr>
          <a:xfrm>
            <a:off x="9382486" y="3187888"/>
            <a:ext cx="2175243" cy="1046162"/>
          </a:xfrm>
          <a:prstGeom prst="rect">
            <a:avLst/>
          </a:prstGeom>
          <a:ln>
            <a:solidFill>
              <a:schemeClr val="tx1"/>
            </a:solidFill>
            <a:prstDash val="dashDot"/>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t>CO</a:t>
            </a:r>
            <a:r>
              <a:rPr lang="en-US" sz="3600" b="1" dirty="0"/>
              <a:t>2</a:t>
            </a:r>
          </a:p>
          <a:p>
            <a:r>
              <a:rPr lang="en-US" sz="4800" b="1" dirty="0"/>
              <a:t>Yes</a:t>
            </a:r>
          </a:p>
        </p:txBody>
      </p:sp>
      <p:sp>
        <p:nvSpPr>
          <p:cNvPr id="19" name="Subtitle 2"/>
          <p:cNvSpPr txBox="1">
            <a:spLocks/>
          </p:cNvSpPr>
          <p:nvPr/>
        </p:nvSpPr>
        <p:spPr>
          <a:xfrm>
            <a:off x="6671603" y="5479465"/>
            <a:ext cx="2175243" cy="1046162"/>
          </a:xfrm>
          <a:prstGeom prst="rect">
            <a:avLst/>
          </a:prstGeom>
          <a:ln>
            <a:solidFill>
              <a:schemeClr val="tx1"/>
            </a:solidFill>
            <a:prstDash val="dashDot"/>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t>Toxins</a:t>
            </a:r>
          </a:p>
          <a:p>
            <a:r>
              <a:rPr lang="en-US" sz="4800" b="1" dirty="0"/>
              <a:t>Yes</a:t>
            </a:r>
          </a:p>
        </p:txBody>
      </p:sp>
      <p:sp>
        <p:nvSpPr>
          <p:cNvPr id="13" name="Slide Number Placeholder 12"/>
          <p:cNvSpPr>
            <a:spLocks noGrp="1"/>
          </p:cNvSpPr>
          <p:nvPr>
            <p:ph type="sldNum" sz="quarter" idx="12"/>
          </p:nvPr>
        </p:nvSpPr>
        <p:spPr/>
        <p:txBody>
          <a:bodyPr/>
          <a:lstStyle/>
          <a:p>
            <a:fld id="{0282CD6F-A7D2-4202-9941-6BEFD1BACC32}" type="slidenum">
              <a:rPr lang="en-US" smtClean="0"/>
              <a:pPr/>
              <a:t>36</a:t>
            </a:fld>
            <a:endParaRPr lang="en-US"/>
          </a:p>
        </p:txBody>
      </p:sp>
    </p:spTree>
    <p:extLst>
      <p:ext uri="{BB962C8B-B14F-4D97-AF65-F5344CB8AC3E}">
        <p14:creationId xmlns:p14="http://schemas.microsoft.com/office/powerpoint/2010/main" val="315236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bg/>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bg/>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
                                            <p:bg/>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7">
                                            <p:bg/>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8">
                                            <p:bg/>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9">
                                            <p:bg/>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10" grpId="0" build="p" animBg="1"/>
      <p:bldP spid="11" grpId="0" build="p" animBg="1"/>
      <p:bldP spid="12" grpId="0" build="p" animBg="1"/>
      <p:bldP spid="14" grpId="0" build="p" animBg="1"/>
      <p:bldP spid="15" grpId="0" build="p" animBg="1"/>
      <p:bldP spid="16" grpId="0" build="p" animBg="1"/>
      <p:bldP spid="17" grpId="0" build="p" animBg="1"/>
      <p:bldP spid="18" grpId="0" build="p" animBg="1"/>
      <p:bldP spid="19"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Which </a:t>
            </a:r>
            <a:r>
              <a:rPr lang="en-US" b="1" u="sng" dirty="0">
                <a:solidFill>
                  <a:srgbClr val="0070C0"/>
                </a:solidFill>
              </a:rPr>
              <a:t>indicator</a:t>
            </a:r>
            <a:r>
              <a:rPr lang="en-US" dirty="0"/>
              <a:t> needs </a:t>
            </a:r>
            <a:r>
              <a:rPr lang="en-US" b="1" u="sng" dirty="0">
                <a:solidFill>
                  <a:srgbClr val="0070C0"/>
                </a:solidFill>
              </a:rPr>
              <a:t>heat</a:t>
            </a:r>
            <a:r>
              <a:rPr lang="en-US" dirty="0"/>
              <a:t> added to function? What does it test for?</a:t>
            </a:r>
          </a:p>
        </p:txBody>
      </p:sp>
      <p:sp>
        <p:nvSpPr>
          <p:cNvPr id="3" name="Subtitle 2"/>
          <p:cNvSpPr>
            <a:spLocks noGrp="1"/>
          </p:cNvSpPr>
          <p:nvPr>
            <p:ph type="subTitle" idx="1"/>
          </p:nvPr>
        </p:nvSpPr>
        <p:spPr/>
        <p:txBody>
          <a:bodyPr>
            <a:normAutofit/>
          </a:bodyPr>
          <a:lstStyle/>
          <a:p>
            <a:r>
              <a:rPr lang="en-US" sz="4800" b="1" u="sng" dirty="0" err="1"/>
              <a:t>Benedics</a:t>
            </a:r>
            <a:endParaRPr lang="en-US" sz="4800" b="1" u="sng" dirty="0"/>
          </a:p>
          <a:p>
            <a:r>
              <a:rPr lang="en-US" sz="4800" b="1" u="sng" dirty="0"/>
              <a:t>Glucose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37</a:t>
            </a:fld>
            <a:endParaRPr lang="en-US"/>
          </a:p>
        </p:txBody>
      </p:sp>
    </p:spTree>
    <p:extLst>
      <p:ext uri="{BB962C8B-B14F-4D97-AF65-F5344CB8AC3E}">
        <p14:creationId xmlns:p14="http://schemas.microsoft.com/office/powerpoint/2010/main" val="24551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t>
            </a:r>
            <a:r>
              <a:rPr lang="en-US" b="1" u="sng" dirty="0">
                <a:solidFill>
                  <a:srgbClr val="0070C0"/>
                </a:solidFill>
              </a:rPr>
              <a:t>indicator</a:t>
            </a:r>
            <a:r>
              <a:rPr lang="en-US" dirty="0"/>
              <a:t> tests for </a:t>
            </a:r>
            <a:r>
              <a:rPr lang="en-US" b="1" u="sng" dirty="0">
                <a:solidFill>
                  <a:srgbClr val="0070C0"/>
                </a:solidFill>
              </a:rPr>
              <a:t>Starch</a:t>
            </a:r>
            <a:r>
              <a:rPr lang="en-US" dirty="0"/>
              <a:t>?</a:t>
            </a:r>
          </a:p>
        </p:txBody>
      </p:sp>
      <p:sp>
        <p:nvSpPr>
          <p:cNvPr id="3" name="Subtitle 2"/>
          <p:cNvSpPr>
            <a:spLocks noGrp="1"/>
          </p:cNvSpPr>
          <p:nvPr>
            <p:ph type="subTitle" idx="1"/>
          </p:nvPr>
        </p:nvSpPr>
        <p:spPr/>
        <p:txBody>
          <a:bodyPr>
            <a:normAutofit/>
          </a:bodyPr>
          <a:lstStyle/>
          <a:p>
            <a:r>
              <a:rPr lang="en-US" sz="4800" b="1" u="sng" dirty="0"/>
              <a:t>Iodine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38</a:t>
            </a:fld>
            <a:endParaRPr lang="en-US"/>
          </a:p>
        </p:txBody>
      </p:sp>
    </p:spTree>
    <p:extLst>
      <p:ext uri="{BB962C8B-B14F-4D97-AF65-F5344CB8AC3E}">
        <p14:creationId xmlns:p14="http://schemas.microsoft.com/office/powerpoint/2010/main" val="374675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t>
            </a:r>
            <a:r>
              <a:rPr lang="en-US" b="1" u="sng" dirty="0">
                <a:solidFill>
                  <a:srgbClr val="0070C0"/>
                </a:solidFill>
              </a:rPr>
              <a:t>color</a:t>
            </a:r>
            <a:r>
              <a:rPr lang="en-US" dirty="0"/>
              <a:t> does </a:t>
            </a:r>
            <a:r>
              <a:rPr lang="en-US" b="1" u="sng" dirty="0" err="1">
                <a:solidFill>
                  <a:srgbClr val="0070C0"/>
                </a:solidFill>
              </a:rPr>
              <a:t>Benedics</a:t>
            </a:r>
            <a:r>
              <a:rPr lang="en-US" dirty="0"/>
              <a:t> </a:t>
            </a:r>
            <a:r>
              <a:rPr lang="en-US" b="1" u="sng" dirty="0">
                <a:solidFill>
                  <a:srgbClr val="0070C0"/>
                </a:solidFill>
              </a:rPr>
              <a:t>start</a:t>
            </a:r>
            <a:r>
              <a:rPr lang="en-US" dirty="0"/>
              <a:t>? What </a:t>
            </a:r>
            <a:r>
              <a:rPr lang="en-US" b="1" u="sng" dirty="0">
                <a:solidFill>
                  <a:srgbClr val="0070C0"/>
                </a:solidFill>
              </a:rPr>
              <a:t>color</a:t>
            </a:r>
            <a:r>
              <a:rPr lang="en-US" dirty="0"/>
              <a:t> does it </a:t>
            </a:r>
            <a:r>
              <a:rPr lang="en-US" b="1" u="sng" dirty="0">
                <a:solidFill>
                  <a:srgbClr val="0070C0"/>
                </a:solidFill>
              </a:rPr>
              <a:t>turn</a:t>
            </a:r>
            <a:r>
              <a:rPr lang="en-US" dirty="0"/>
              <a:t> when it finds </a:t>
            </a:r>
            <a:r>
              <a:rPr lang="en-US" b="1" u="sng" dirty="0">
                <a:solidFill>
                  <a:srgbClr val="0070C0"/>
                </a:solidFill>
              </a:rPr>
              <a:t>glucose</a:t>
            </a:r>
          </a:p>
        </p:txBody>
      </p:sp>
      <p:sp>
        <p:nvSpPr>
          <p:cNvPr id="3" name="Subtitle 2"/>
          <p:cNvSpPr>
            <a:spLocks noGrp="1"/>
          </p:cNvSpPr>
          <p:nvPr>
            <p:ph type="subTitle" idx="1"/>
          </p:nvPr>
        </p:nvSpPr>
        <p:spPr/>
        <p:txBody>
          <a:bodyPr>
            <a:normAutofit/>
          </a:bodyPr>
          <a:lstStyle/>
          <a:p>
            <a:r>
              <a:rPr lang="en-US" sz="4800" b="1" u="sng" dirty="0"/>
              <a:t>Clear Blue</a:t>
            </a:r>
          </a:p>
          <a:p>
            <a:r>
              <a:rPr lang="en-US" sz="4800" b="1" u="sng" dirty="0"/>
              <a:t>Orange red</a:t>
            </a:r>
          </a:p>
        </p:txBody>
      </p:sp>
      <p:sp>
        <p:nvSpPr>
          <p:cNvPr id="4" name="Slide Number Placeholder 3"/>
          <p:cNvSpPr>
            <a:spLocks noGrp="1"/>
          </p:cNvSpPr>
          <p:nvPr>
            <p:ph type="sldNum" sz="quarter" idx="12"/>
          </p:nvPr>
        </p:nvSpPr>
        <p:spPr/>
        <p:txBody>
          <a:bodyPr/>
          <a:lstStyle/>
          <a:p>
            <a:fld id="{0282CD6F-A7D2-4202-9941-6BEFD1BACC32}" type="slidenum">
              <a:rPr lang="en-US" smtClean="0"/>
              <a:pPr/>
              <a:t>39</a:t>
            </a:fld>
            <a:endParaRPr lang="en-US"/>
          </a:p>
        </p:txBody>
      </p:sp>
    </p:spTree>
    <p:extLst>
      <p:ext uri="{BB962C8B-B14F-4D97-AF65-F5344CB8AC3E}">
        <p14:creationId xmlns:p14="http://schemas.microsoft.com/office/powerpoint/2010/main" val="36186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Name 2 ways in which you can </a:t>
            </a:r>
            <a:r>
              <a:rPr lang="en-US" b="1" u="sng" dirty="0">
                <a:solidFill>
                  <a:srgbClr val="0070C0"/>
                </a:solidFill>
              </a:rPr>
              <a:t>improve</a:t>
            </a:r>
            <a:r>
              <a:rPr lang="en-US" dirty="0"/>
              <a:t> (Make better) an experiment</a:t>
            </a:r>
          </a:p>
        </p:txBody>
      </p:sp>
      <p:sp>
        <p:nvSpPr>
          <p:cNvPr id="3" name="Subtitle 2"/>
          <p:cNvSpPr>
            <a:spLocks noGrp="1"/>
          </p:cNvSpPr>
          <p:nvPr>
            <p:ph type="subTitle" idx="1"/>
          </p:nvPr>
        </p:nvSpPr>
        <p:spPr>
          <a:xfrm>
            <a:off x="1524000" y="3602038"/>
            <a:ext cx="9144000" cy="2402522"/>
          </a:xfrm>
        </p:spPr>
        <p:txBody>
          <a:bodyPr>
            <a:normAutofit/>
          </a:bodyPr>
          <a:lstStyle/>
          <a:p>
            <a:r>
              <a:rPr lang="en-US" sz="4800" b="1" u="sng" dirty="0"/>
              <a:t>Increase the sample size</a:t>
            </a:r>
          </a:p>
          <a:p>
            <a:endParaRPr lang="en-US" sz="4800" b="1" u="sng" dirty="0"/>
          </a:p>
          <a:p>
            <a:r>
              <a:rPr lang="en-US" sz="4800" b="1" u="sng" dirty="0"/>
              <a:t>Repeat the experiment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4</a:t>
            </a:fld>
            <a:endParaRPr lang="en-US"/>
          </a:p>
        </p:txBody>
      </p:sp>
    </p:spTree>
    <p:extLst>
      <p:ext uri="{BB962C8B-B14F-4D97-AF65-F5344CB8AC3E}">
        <p14:creationId xmlns:p14="http://schemas.microsoft.com/office/powerpoint/2010/main" val="210804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t>
            </a:r>
            <a:r>
              <a:rPr lang="en-US" b="1" u="sng" dirty="0">
                <a:solidFill>
                  <a:srgbClr val="0070C0"/>
                </a:solidFill>
              </a:rPr>
              <a:t>color</a:t>
            </a:r>
            <a:r>
              <a:rPr lang="en-US" dirty="0"/>
              <a:t> does </a:t>
            </a:r>
            <a:r>
              <a:rPr lang="en-US" b="1" u="sng" dirty="0">
                <a:solidFill>
                  <a:srgbClr val="0070C0"/>
                </a:solidFill>
              </a:rPr>
              <a:t>Iodine start</a:t>
            </a:r>
            <a:r>
              <a:rPr lang="en-US" dirty="0"/>
              <a:t>? What </a:t>
            </a:r>
            <a:r>
              <a:rPr lang="en-US" b="1" u="sng" dirty="0">
                <a:solidFill>
                  <a:srgbClr val="0070C0"/>
                </a:solidFill>
              </a:rPr>
              <a:t>color</a:t>
            </a:r>
            <a:r>
              <a:rPr lang="en-US" dirty="0"/>
              <a:t> does it </a:t>
            </a:r>
            <a:r>
              <a:rPr lang="en-US" b="1" u="sng" dirty="0">
                <a:solidFill>
                  <a:srgbClr val="0070C0"/>
                </a:solidFill>
              </a:rPr>
              <a:t>turn</a:t>
            </a:r>
            <a:r>
              <a:rPr lang="en-US" dirty="0"/>
              <a:t> when it finds </a:t>
            </a:r>
            <a:r>
              <a:rPr lang="en-US" b="1" u="sng" dirty="0">
                <a:solidFill>
                  <a:srgbClr val="0070C0"/>
                </a:solidFill>
              </a:rPr>
              <a:t>Starch</a:t>
            </a:r>
          </a:p>
        </p:txBody>
      </p:sp>
      <p:sp>
        <p:nvSpPr>
          <p:cNvPr id="3" name="Subtitle 2"/>
          <p:cNvSpPr>
            <a:spLocks noGrp="1"/>
          </p:cNvSpPr>
          <p:nvPr>
            <p:ph type="subTitle" idx="1"/>
          </p:nvPr>
        </p:nvSpPr>
        <p:spPr/>
        <p:txBody>
          <a:bodyPr>
            <a:normAutofit/>
          </a:bodyPr>
          <a:lstStyle/>
          <a:p>
            <a:r>
              <a:rPr lang="en-US" sz="4800" b="1" u="sng" dirty="0"/>
              <a:t>Amber</a:t>
            </a:r>
          </a:p>
          <a:p>
            <a:r>
              <a:rPr lang="en-US" sz="4800" b="1" u="sng" dirty="0"/>
              <a:t>Blue black</a:t>
            </a:r>
          </a:p>
        </p:txBody>
      </p:sp>
      <p:sp>
        <p:nvSpPr>
          <p:cNvPr id="4" name="Slide Number Placeholder 3"/>
          <p:cNvSpPr>
            <a:spLocks noGrp="1"/>
          </p:cNvSpPr>
          <p:nvPr>
            <p:ph type="sldNum" sz="quarter" idx="12"/>
          </p:nvPr>
        </p:nvSpPr>
        <p:spPr/>
        <p:txBody>
          <a:bodyPr/>
          <a:lstStyle/>
          <a:p>
            <a:fld id="{0282CD6F-A7D2-4202-9941-6BEFD1BACC32}" type="slidenum">
              <a:rPr lang="en-US" smtClean="0"/>
              <a:pPr/>
              <a:t>40</a:t>
            </a:fld>
            <a:endParaRPr lang="en-US"/>
          </a:p>
        </p:txBody>
      </p:sp>
    </p:spTree>
    <p:extLst>
      <p:ext uri="{BB962C8B-B14F-4D97-AF65-F5344CB8AC3E}">
        <p14:creationId xmlns:p14="http://schemas.microsoft.com/office/powerpoint/2010/main" val="276213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can we find out using a </a:t>
            </a:r>
            <a:r>
              <a:rPr lang="en-US" dirty="0">
                <a:solidFill>
                  <a:srgbClr val="0070C0"/>
                </a:solidFill>
              </a:rPr>
              <a:t>pH</a:t>
            </a:r>
            <a:r>
              <a:rPr lang="en-US" dirty="0"/>
              <a:t> scale?</a:t>
            </a:r>
          </a:p>
        </p:txBody>
      </p:sp>
      <p:sp>
        <p:nvSpPr>
          <p:cNvPr id="3" name="Subtitle 2"/>
          <p:cNvSpPr>
            <a:spLocks noGrp="1"/>
          </p:cNvSpPr>
          <p:nvPr>
            <p:ph type="subTitle" idx="1"/>
          </p:nvPr>
        </p:nvSpPr>
        <p:spPr/>
        <p:txBody>
          <a:bodyPr>
            <a:normAutofit/>
          </a:bodyPr>
          <a:lstStyle/>
          <a:p>
            <a:r>
              <a:rPr lang="en-US" sz="4800" b="1" u="sng" dirty="0"/>
              <a:t>How acidic something is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41</a:t>
            </a:fld>
            <a:endParaRPr lang="en-US"/>
          </a:p>
        </p:txBody>
      </p:sp>
    </p:spTree>
    <p:extLst>
      <p:ext uri="{BB962C8B-B14F-4D97-AF65-F5344CB8AC3E}">
        <p14:creationId xmlns:p14="http://schemas.microsoft.com/office/powerpoint/2010/main" val="60871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are the </a:t>
            </a:r>
            <a:r>
              <a:rPr lang="en-US" b="1" u="sng" dirty="0">
                <a:solidFill>
                  <a:srgbClr val="0070C0"/>
                </a:solidFill>
              </a:rPr>
              <a:t>ranges</a:t>
            </a:r>
            <a:r>
              <a:rPr lang="en-US" dirty="0"/>
              <a:t> (numbers) of the </a:t>
            </a:r>
            <a:r>
              <a:rPr lang="en-US" b="1" u="sng" dirty="0">
                <a:solidFill>
                  <a:srgbClr val="0070C0"/>
                </a:solidFill>
              </a:rPr>
              <a:t>pH</a:t>
            </a:r>
            <a:r>
              <a:rPr lang="en-US" dirty="0"/>
              <a:t> scale and what do they represent?</a:t>
            </a:r>
          </a:p>
        </p:txBody>
      </p:sp>
      <p:sp>
        <p:nvSpPr>
          <p:cNvPr id="3" name="Subtitle 2"/>
          <p:cNvSpPr>
            <a:spLocks noGrp="1"/>
          </p:cNvSpPr>
          <p:nvPr>
            <p:ph type="subTitle" idx="1"/>
          </p:nvPr>
        </p:nvSpPr>
        <p:spPr>
          <a:xfrm>
            <a:off x="900752" y="3289110"/>
            <a:ext cx="11013744" cy="3248168"/>
          </a:xfrm>
        </p:spPr>
        <p:txBody>
          <a:bodyPr>
            <a:normAutofit/>
          </a:bodyPr>
          <a:lstStyle/>
          <a:p>
            <a:r>
              <a:rPr lang="en-US" sz="4800" b="1" u="sng" dirty="0"/>
              <a:t>0-14</a:t>
            </a:r>
          </a:p>
          <a:p>
            <a:r>
              <a:rPr lang="en-US" sz="4800" b="1" u="sng" dirty="0"/>
              <a:t>0-6=Acidic</a:t>
            </a:r>
          </a:p>
          <a:p>
            <a:r>
              <a:rPr lang="en-US" sz="4800" b="1" u="sng" dirty="0"/>
              <a:t>8-14=Basic</a:t>
            </a:r>
          </a:p>
          <a:p>
            <a:r>
              <a:rPr lang="en-US" sz="4800" b="1" u="sng" dirty="0"/>
              <a:t>7=Neutral</a:t>
            </a:r>
          </a:p>
          <a:p>
            <a:endParaRPr lang="en-US" sz="4800"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42</a:t>
            </a:fld>
            <a:endParaRPr lang="en-US"/>
          </a:p>
        </p:txBody>
      </p:sp>
    </p:spTree>
    <p:extLst>
      <p:ext uri="{BB962C8B-B14F-4D97-AF65-F5344CB8AC3E}">
        <p14:creationId xmlns:p14="http://schemas.microsoft.com/office/powerpoint/2010/main" val="411279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Type of </a:t>
            </a:r>
            <a:r>
              <a:rPr lang="en-US" b="1" u="sng" dirty="0">
                <a:solidFill>
                  <a:srgbClr val="0070C0"/>
                </a:solidFill>
              </a:rPr>
              <a:t>transport</a:t>
            </a:r>
            <a:r>
              <a:rPr lang="en-US" dirty="0"/>
              <a:t> where </a:t>
            </a:r>
            <a:r>
              <a:rPr lang="en-US" b="1" u="sng" dirty="0">
                <a:solidFill>
                  <a:srgbClr val="0070C0"/>
                </a:solidFill>
              </a:rPr>
              <a:t>Energy</a:t>
            </a:r>
            <a:r>
              <a:rPr lang="en-US" dirty="0"/>
              <a:t> is used?</a:t>
            </a:r>
          </a:p>
        </p:txBody>
      </p:sp>
      <p:sp>
        <p:nvSpPr>
          <p:cNvPr id="3" name="Subtitle 2"/>
          <p:cNvSpPr>
            <a:spLocks noGrp="1"/>
          </p:cNvSpPr>
          <p:nvPr>
            <p:ph type="subTitle" idx="1"/>
          </p:nvPr>
        </p:nvSpPr>
        <p:spPr/>
        <p:txBody>
          <a:bodyPr>
            <a:normAutofit/>
          </a:bodyPr>
          <a:lstStyle/>
          <a:p>
            <a:r>
              <a:rPr lang="en-US" sz="4800" b="1" u="sng" dirty="0"/>
              <a:t>Active Transport </a:t>
            </a:r>
          </a:p>
        </p:txBody>
      </p:sp>
      <p:sp>
        <p:nvSpPr>
          <p:cNvPr id="4" name="Slide Number Placeholder 3"/>
          <p:cNvSpPr>
            <a:spLocks noGrp="1"/>
          </p:cNvSpPr>
          <p:nvPr>
            <p:ph type="sldNum" sz="quarter" idx="12"/>
          </p:nvPr>
        </p:nvSpPr>
        <p:spPr/>
        <p:txBody>
          <a:bodyPr/>
          <a:lstStyle/>
          <a:p>
            <a:fld id="{0282CD6F-A7D2-4202-9941-6BEFD1BACC32}" type="slidenum">
              <a:rPr lang="en-US" smtClean="0"/>
              <a:pPr/>
              <a:t>43</a:t>
            </a:fld>
            <a:endParaRPr lang="en-US"/>
          </a:p>
        </p:txBody>
      </p:sp>
    </p:spTree>
    <p:extLst>
      <p:ext uri="{BB962C8B-B14F-4D97-AF65-F5344CB8AC3E}">
        <p14:creationId xmlns:p14="http://schemas.microsoft.com/office/powerpoint/2010/main" val="9941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is the type of </a:t>
            </a:r>
            <a:r>
              <a:rPr lang="en-US" b="1" u="sng" dirty="0">
                <a:solidFill>
                  <a:srgbClr val="0070C0"/>
                </a:solidFill>
              </a:rPr>
              <a:t>transport </a:t>
            </a:r>
            <a:r>
              <a:rPr lang="en-US" dirty="0"/>
              <a:t>where </a:t>
            </a:r>
            <a:r>
              <a:rPr lang="en-US" b="1" u="sng" dirty="0">
                <a:solidFill>
                  <a:srgbClr val="0070C0"/>
                </a:solidFill>
              </a:rPr>
              <a:t>Energy</a:t>
            </a:r>
            <a:r>
              <a:rPr lang="en-US" dirty="0"/>
              <a:t> is </a:t>
            </a:r>
            <a:r>
              <a:rPr lang="en-US" b="1" u="sng" dirty="0">
                <a:solidFill>
                  <a:srgbClr val="0070C0"/>
                </a:solidFill>
              </a:rPr>
              <a:t>not</a:t>
            </a:r>
            <a:r>
              <a:rPr lang="en-US" dirty="0"/>
              <a:t> used? Give an </a:t>
            </a:r>
            <a:r>
              <a:rPr lang="en-US" b="1" u="sng" dirty="0">
                <a:solidFill>
                  <a:srgbClr val="0070C0"/>
                </a:solidFill>
              </a:rPr>
              <a:t>example</a:t>
            </a:r>
          </a:p>
        </p:txBody>
      </p:sp>
      <p:sp>
        <p:nvSpPr>
          <p:cNvPr id="3" name="Subtitle 2"/>
          <p:cNvSpPr>
            <a:spLocks noGrp="1"/>
          </p:cNvSpPr>
          <p:nvPr>
            <p:ph type="subTitle" idx="1"/>
          </p:nvPr>
        </p:nvSpPr>
        <p:spPr/>
        <p:txBody>
          <a:bodyPr>
            <a:normAutofit/>
          </a:bodyPr>
          <a:lstStyle/>
          <a:p>
            <a:r>
              <a:rPr lang="en-US" sz="4800" b="1" u="sng" dirty="0"/>
              <a:t>Passive Transport</a:t>
            </a:r>
          </a:p>
          <a:p>
            <a:r>
              <a:rPr lang="en-US" sz="4800" b="1" u="sng" dirty="0"/>
              <a:t>Diffusion or Osmosis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44</a:t>
            </a:fld>
            <a:endParaRPr lang="en-US"/>
          </a:p>
        </p:txBody>
      </p:sp>
    </p:spTree>
    <p:extLst>
      <p:ext uri="{BB962C8B-B14F-4D97-AF65-F5344CB8AC3E}">
        <p14:creationId xmlns:p14="http://schemas.microsoft.com/office/powerpoint/2010/main" val="381984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44441"/>
            <a:ext cx="10958732" cy="2387600"/>
          </a:xfrm>
        </p:spPr>
        <p:txBody>
          <a:bodyPr>
            <a:normAutofit fontScale="90000"/>
          </a:bodyPr>
          <a:lstStyle/>
          <a:p>
            <a:r>
              <a:rPr lang="en-US" dirty="0"/>
              <a:t>How (what direction) to molecules move in and out of the cell by </a:t>
            </a:r>
            <a:r>
              <a:rPr lang="en-US" b="1" u="sng" dirty="0">
                <a:solidFill>
                  <a:srgbClr val="0070C0"/>
                </a:solidFill>
              </a:rPr>
              <a:t>passive transport</a:t>
            </a:r>
            <a:r>
              <a:rPr lang="en-US" dirty="0"/>
              <a:t>?</a:t>
            </a:r>
          </a:p>
        </p:txBody>
      </p:sp>
      <p:sp>
        <p:nvSpPr>
          <p:cNvPr id="3" name="Subtitle 2"/>
          <p:cNvSpPr>
            <a:spLocks noGrp="1"/>
          </p:cNvSpPr>
          <p:nvPr>
            <p:ph type="subTitle" idx="1"/>
          </p:nvPr>
        </p:nvSpPr>
        <p:spPr/>
        <p:txBody>
          <a:bodyPr>
            <a:normAutofit/>
          </a:bodyPr>
          <a:lstStyle/>
          <a:p>
            <a:r>
              <a:rPr lang="en-US" sz="4800" b="1" u="sng" dirty="0"/>
              <a:t>High concentration to low concentration</a:t>
            </a:r>
          </a:p>
        </p:txBody>
      </p:sp>
      <p:sp>
        <p:nvSpPr>
          <p:cNvPr id="4" name="Slide Number Placeholder 3"/>
          <p:cNvSpPr>
            <a:spLocks noGrp="1"/>
          </p:cNvSpPr>
          <p:nvPr>
            <p:ph type="sldNum" sz="quarter" idx="12"/>
          </p:nvPr>
        </p:nvSpPr>
        <p:spPr/>
        <p:txBody>
          <a:bodyPr/>
          <a:lstStyle/>
          <a:p>
            <a:fld id="{0282CD6F-A7D2-4202-9941-6BEFD1BACC32}" type="slidenum">
              <a:rPr lang="en-US" smtClean="0"/>
              <a:pPr/>
              <a:t>45</a:t>
            </a:fld>
            <a:endParaRPr lang="en-US"/>
          </a:p>
        </p:txBody>
      </p:sp>
    </p:spTree>
    <p:extLst>
      <p:ext uri="{BB962C8B-B14F-4D97-AF65-F5344CB8AC3E}">
        <p14:creationId xmlns:p14="http://schemas.microsoft.com/office/powerpoint/2010/main" val="198389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9994" y="0"/>
            <a:ext cx="10607040" cy="2387600"/>
          </a:xfrm>
        </p:spPr>
        <p:txBody>
          <a:bodyPr>
            <a:normAutofit fontScale="90000"/>
          </a:bodyPr>
          <a:lstStyle/>
          <a:p>
            <a:r>
              <a:rPr lang="en-US" dirty="0"/>
              <a:t>How to molecules (what direction) move in and out of the cell by </a:t>
            </a:r>
            <a:r>
              <a:rPr lang="en-US" b="1" u="sng" dirty="0">
                <a:solidFill>
                  <a:srgbClr val="0070C0"/>
                </a:solidFill>
              </a:rPr>
              <a:t>Active transport</a:t>
            </a:r>
            <a:r>
              <a:rPr lang="en-US" dirty="0"/>
              <a:t>?</a:t>
            </a:r>
          </a:p>
        </p:txBody>
      </p:sp>
      <p:sp>
        <p:nvSpPr>
          <p:cNvPr id="3" name="Subtitle 2"/>
          <p:cNvSpPr>
            <a:spLocks noGrp="1"/>
          </p:cNvSpPr>
          <p:nvPr>
            <p:ph type="subTitle" idx="1"/>
          </p:nvPr>
        </p:nvSpPr>
        <p:spPr/>
        <p:txBody>
          <a:bodyPr>
            <a:normAutofit/>
          </a:bodyPr>
          <a:lstStyle/>
          <a:p>
            <a:r>
              <a:rPr lang="en-US" sz="4800" b="1" u="sng" dirty="0"/>
              <a:t>Low concentration to High concentration</a:t>
            </a:r>
          </a:p>
        </p:txBody>
      </p:sp>
      <p:sp>
        <p:nvSpPr>
          <p:cNvPr id="4" name="Slide Number Placeholder 3"/>
          <p:cNvSpPr>
            <a:spLocks noGrp="1"/>
          </p:cNvSpPr>
          <p:nvPr>
            <p:ph type="sldNum" sz="quarter" idx="12"/>
          </p:nvPr>
        </p:nvSpPr>
        <p:spPr/>
        <p:txBody>
          <a:bodyPr/>
          <a:lstStyle/>
          <a:p>
            <a:fld id="{0282CD6F-A7D2-4202-9941-6BEFD1BACC32}" type="slidenum">
              <a:rPr lang="en-US" smtClean="0"/>
              <a:pPr/>
              <a:t>46</a:t>
            </a:fld>
            <a:endParaRPr lang="en-US"/>
          </a:p>
        </p:txBody>
      </p:sp>
    </p:spTree>
    <p:extLst>
      <p:ext uri="{BB962C8B-B14F-4D97-AF65-F5344CB8AC3E}">
        <p14:creationId xmlns:p14="http://schemas.microsoft.com/office/powerpoint/2010/main" val="351526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b="1" u="sng" dirty="0">
                <a:solidFill>
                  <a:srgbClr val="0070C0"/>
                </a:solidFill>
              </a:rPr>
              <a:t>Draw</a:t>
            </a:r>
            <a:r>
              <a:rPr lang="en-US" dirty="0"/>
              <a:t> a </a:t>
            </a:r>
            <a:r>
              <a:rPr lang="en-US" b="1" u="sng" dirty="0">
                <a:solidFill>
                  <a:srgbClr val="0070C0"/>
                </a:solidFill>
              </a:rPr>
              <a:t>plant cell </a:t>
            </a:r>
            <a:r>
              <a:rPr lang="en-US" dirty="0"/>
              <a:t>placed in salt solution</a:t>
            </a:r>
          </a:p>
        </p:txBody>
      </p:sp>
      <p:sp>
        <p:nvSpPr>
          <p:cNvPr id="3" name="Subtitle 2"/>
          <p:cNvSpPr>
            <a:spLocks noGrp="1"/>
          </p:cNvSpPr>
          <p:nvPr>
            <p:ph type="subTitle" idx="1"/>
          </p:nvPr>
        </p:nvSpPr>
        <p:spPr/>
        <p:txBody>
          <a:bodyPr>
            <a:normAutofit/>
          </a:bodyPr>
          <a:lstStyle/>
          <a:p>
            <a:endParaRPr lang="en-US" sz="4800"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47</a:t>
            </a:fld>
            <a:endParaRPr lang="en-US"/>
          </a:p>
        </p:txBody>
      </p:sp>
    </p:spTree>
    <p:extLst>
      <p:ext uri="{BB962C8B-B14F-4D97-AF65-F5344CB8AC3E}">
        <p14:creationId xmlns:p14="http://schemas.microsoft.com/office/powerpoint/2010/main" val="322294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Draw a </a:t>
            </a:r>
            <a:r>
              <a:rPr lang="en-US" b="1" u="sng" dirty="0">
                <a:solidFill>
                  <a:srgbClr val="0070C0"/>
                </a:solidFill>
              </a:rPr>
              <a:t>receptor</a:t>
            </a:r>
            <a:r>
              <a:rPr lang="en-US" dirty="0"/>
              <a:t> for the </a:t>
            </a:r>
            <a:r>
              <a:rPr lang="en-US" b="1" u="sng" dirty="0">
                <a:solidFill>
                  <a:srgbClr val="0070C0"/>
                </a:solidFill>
              </a:rPr>
              <a:t>protein</a:t>
            </a:r>
            <a:r>
              <a:rPr lang="en-US" dirty="0"/>
              <a:t> I will draw</a:t>
            </a:r>
          </a:p>
        </p:txBody>
      </p:sp>
      <p:sp>
        <p:nvSpPr>
          <p:cNvPr id="3" name="Subtitle 2"/>
          <p:cNvSpPr>
            <a:spLocks noGrp="1"/>
          </p:cNvSpPr>
          <p:nvPr>
            <p:ph type="subTitle" idx="1"/>
          </p:nvPr>
        </p:nvSpPr>
        <p:spPr/>
        <p:txBody>
          <a:bodyPr>
            <a:normAutofit/>
          </a:bodyPr>
          <a:lstStyle/>
          <a:p>
            <a:endParaRPr lang="en-US" sz="4800"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48</a:t>
            </a:fld>
            <a:endParaRPr lang="en-US"/>
          </a:p>
        </p:txBody>
      </p:sp>
    </p:spTree>
    <p:extLst>
      <p:ext uri="{BB962C8B-B14F-4D97-AF65-F5344CB8AC3E}">
        <p14:creationId xmlns:p14="http://schemas.microsoft.com/office/powerpoint/2010/main" val="281392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How is the </a:t>
            </a:r>
            <a:r>
              <a:rPr lang="en-US" b="1" u="sng" dirty="0">
                <a:solidFill>
                  <a:srgbClr val="0070C0"/>
                </a:solidFill>
              </a:rPr>
              <a:t>cell membrane similar</a:t>
            </a:r>
            <a:r>
              <a:rPr lang="en-US" dirty="0"/>
              <a:t> to the </a:t>
            </a:r>
            <a:r>
              <a:rPr lang="en-US" b="1" u="sng" dirty="0">
                <a:solidFill>
                  <a:srgbClr val="0070C0"/>
                </a:solidFill>
              </a:rPr>
              <a:t>circulatory system</a:t>
            </a:r>
            <a:r>
              <a:rPr lang="en-US" dirty="0"/>
              <a:t>?</a:t>
            </a:r>
          </a:p>
        </p:txBody>
      </p:sp>
      <p:sp>
        <p:nvSpPr>
          <p:cNvPr id="3" name="Subtitle 2"/>
          <p:cNvSpPr>
            <a:spLocks noGrp="1"/>
          </p:cNvSpPr>
          <p:nvPr>
            <p:ph type="subTitle" idx="1"/>
          </p:nvPr>
        </p:nvSpPr>
        <p:spPr/>
        <p:txBody>
          <a:bodyPr>
            <a:normAutofit/>
          </a:bodyPr>
          <a:lstStyle/>
          <a:p>
            <a:r>
              <a:rPr lang="en-US" sz="4800" b="1" u="sng" dirty="0"/>
              <a:t>They both transport stuff</a:t>
            </a:r>
          </a:p>
        </p:txBody>
      </p:sp>
      <p:sp>
        <p:nvSpPr>
          <p:cNvPr id="4" name="Slide Number Placeholder 3"/>
          <p:cNvSpPr>
            <a:spLocks noGrp="1"/>
          </p:cNvSpPr>
          <p:nvPr>
            <p:ph type="sldNum" sz="quarter" idx="12"/>
          </p:nvPr>
        </p:nvSpPr>
        <p:spPr/>
        <p:txBody>
          <a:bodyPr/>
          <a:lstStyle/>
          <a:p>
            <a:fld id="{0282CD6F-A7D2-4202-9941-6BEFD1BACC32}" type="slidenum">
              <a:rPr lang="en-US" smtClean="0"/>
              <a:pPr/>
              <a:t>49</a:t>
            </a:fld>
            <a:endParaRPr lang="en-US"/>
          </a:p>
        </p:txBody>
      </p:sp>
    </p:spTree>
    <p:extLst>
      <p:ext uri="{BB962C8B-B14F-4D97-AF65-F5344CB8AC3E}">
        <p14:creationId xmlns:p14="http://schemas.microsoft.com/office/powerpoint/2010/main" val="100984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How is the </a:t>
            </a:r>
            <a:r>
              <a:rPr lang="en-US" b="1" u="sng" dirty="0">
                <a:solidFill>
                  <a:srgbClr val="0070C0"/>
                </a:solidFill>
              </a:rPr>
              <a:t>control group </a:t>
            </a:r>
            <a:r>
              <a:rPr lang="en-US" dirty="0"/>
              <a:t>different from the experimental group?</a:t>
            </a:r>
          </a:p>
        </p:txBody>
      </p:sp>
      <p:sp>
        <p:nvSpPr>
          <p:cNvPr id="3" name="Subtitle 2"/>
          <p:cNvSpPr>
            <a:spLocks noGrp="1"/>
          </p:cNvSpPr>
          <p:nvPr>
            <p:ph type="subTitle" idx="1"/>
          </p:nvPr>
        </p:nvSpPr>
        <p:spPr/>
        <p:txBody>
          <a:bodyPr>
            <a:normAutofit/>
          </a:bodyPr>
          <a:lstStyle/>
          <a:p>
            <a:r>
              <a:rPr lang="en-US" sz="4800" dirty="0"/>
              <a:t>The control group does </a:t>
            </a:r>
            <a:r>
              <a:rPr lang="en-US" sz="4800" b="1" u="sng" dirty="0"/>
              <a:t>not</a:t>
            </a:r>
            <a:r>
              <a:rPr lang="en-US" sz="4800" dirty="0"/>
              <a:t> get the </a:t>
            </a:r>
            <a:r>
              <a:rPr lang="en-US" sz="4800" b="1" u="sng" dirty="0"/>
              <a:t>independent variable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a:t>
            </a:fld>
            <a:endParaRPr lang="en-US"/>
          </a:p>
        </p:txBody>
      </p:sp>
    </p:spTree>
    <p:extLst>
      <p:ext uri="{BB962C8B-B14F-4D97-AF65-F5344CB8AC3E}">
        <p14:creationId xmlns:p14="http://schemas.microsoft.com/office/powerpoint/2010/main" val="231353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circulatory system</a:t>
            </a:r>
            <a:r>
              <a:rPr lang="en-US" dirty="0"/>
              <a:t>? Be specific</a:t>
            </a:r>
          </a:p>
        </p:txBody>
      </p:sp>
      <p:sp>
        <p:nvSpPr>
          <p:cNvPr id="3" name="Subtitle 2"/>
          <p:cNvSpPr>
            <a:spLocks noGrp="1"/>
          </p:cNvSpPr>
          <p:nvPr>
            <p:ph type="subTitle" idx="1"/>
          </p:nvPr>
        </p:nvSpPr>
        <p:spPr/>
        <p:txBody>
          <a:bodyPr>
            <a:normAutofit fontScale="92500" lnSpcReduction="20000"/>
          </a:bodyPr>
          <a:lstStyle/>
          <a:p>
            <a:r>
              <a:rPr lang="en-US" sz="4800" b="1" u="sng" dirty="0"/>
              <a:t>Transports O2, glucose and nutrients to the cells and transport waste and CO2 away from the cells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50</a:t>
            </a:fld>
            <a:endParaRPr lang="en-US"/>
          </a:p>
        </p:txBody>
      </p:sp>
    </p:spTree>
    <p:extLst>
      <p:ext uri="{BB962C8B-B14F-4D97-AF65-F5344CB8AC3E}">
        <p14:creationId xmlns:p14="http://schemas.microsoft.com/office/powerpoint/2010/main" val="128327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Digestive System</a:t>
            </a:r>
            <a:r>
              <a:rPr lang="en-US" dirty="0"/>
              <a:t>?</a:t>
            </a:r>
          </a:p>
        </p:txBody>
      </p:sp>
      <p:sp>
        <p:nvSpPr>
          <p:cNvPr id="3" name="Subtitle 2"/>
          <p:cNvSpPr>
            <a:spLocks noGrp="1"/>
          </p:cNvSpPr>
          <p:nvPr>
            <p:ph type="subTitle" idx="1"/>
          </p:nvPr>
        </p:nvSpPr>
        <p:spPr/>
        <p:txBody>
          <a:bodyPr>
            <a:normAutofit/>
          </a:bodyPr>
          <a:lstStyle/>
          <a:p>
            <a:r>
              <a:rPr lang="en-US" sz="4800" b="1" u="sng" dirty="0"/>
              <a:t>To intake, break down and absorb nutrients and (macro) molecules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51</a:t>
            </a:fld>
            <a:endParaRPr lang="en-US"/>
          </a:p>
        </p:txBody>
      </p:sp>
    </p:spTree>
    <p:extLst>
      <p:ext uri="{BB962C8B-B14F-4D97-AF65-F5344CB8AC3E}">
        <p14:creationId xmlns:p14="http://schemas.microsoft.com/office/powerpoint/2010/main" val="59432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Respiratory System</a:t>
            </a:r>
            <a:r>
              <a:rPr lang="en-US" dirty="0"/>
              <a:t>?</a:t>
            </a:r>
          </a:p>
        </p:txBody>
      </p:sp>
      <p:sp>
        <p:nvSpPr>
          <p:cNvPr id="3" name="Subtitle 2"/>
          <p:cNvSpPr>
            <a:spLocks noGrp="1"/>
          </p:cNvSpPr>
          <p:nvPr>
            <p:ph type="subTitle" idx="1"/>
          </p:nvPr>
        </p:nvSpPr>
        <p:spPr/>
        <p:txBody>
          <a:bodyPr>
            <a:normAutofit/>
          </a:bodyPr>
          <a:lstStyle/>
          <a:p>
            <a:r>
              <a:rPr lang="en-US" sz="4800" b="1" u="sng" dirty="0"/>
              <a:t>To intake O2 and expel CO2</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52</a:t>
            </a:fld>
            <a:endParaRPr lang="en-US"/>
          </a:p>
        </p:txBody>
      </p:sp>
    </p:spTree>
    <p:extLst>
      <p:ext uri="{BB962C8B-B14F-4D97-AF65-F5344CB8AC3E}">
        <p14:creationId xmlns:p14="http://schemas.microsoft.com/office/powerpoint/2010/main" val="177131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dirty="0">
                <a:solidFill>
                  <a:srgbClr val="0070C0"/>
                </a:solidFill>
              </a:rPr>
              <a:t>function</a:t>
            </a:r>
            <a:r>
              <a:rPr lang="en-US" dirty="0"/>
              <a:t> of the </a:t>
            </a:r>
            <a:r>
              <a:rPr lang="en-US" dirty="0">
                <a:solidFill>
                  <a:srgbClr val="0070C0"/>
                </a:solidFill>
              </a:rPr>
              <a:t>Digestive System</a:t>
            </a:r>
            <a:r>
              <a:rPr lang="en-US" dirty="0"/>
              <a:t>?</a:t>
            </a:r>
          </a:p>
        </p:txBody>
      </p:sp>
      <p:sp>
        <p:nvSpPr>
          <p:cNvPr id="3" name="Subtitle 2"/>
          <p:cNvSpPr>
            <a:spLocks noGrp="1"/>
          </p:cNvSpPr>
          <p:nvPr>
            <p:ph type="subTitle" idx="1"/>
          </p:nvPr>
        </p:nvSpPr>
        <p:spPr/>
        <p:txBody>
          <a:bodyPr>
            <a:normAutofit fontScale="85000" lnSpcReduction="20000"/>
          </a:bodyPr>
          <a:lstStyle/>
          <a:p>
            <a:r>
              <a:rPr lang="en-US" sz="4800" b="1" u="sng" dirty="0"/>
              <a:t>To take in, break down and absorb nutrients and (macro) molecules.</a:t>
            </a:r>
          </a:p>
          <a:p>
            <a:r>
              <a:rPr lang="en-US" sz="4800" b="1" u="sng" dirty="0"/>
              <a:t>And to excrete the left overs of digestion</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53</a:t>
            </a:fld>
            <a:endParaRPr lang="en-US"/>
          </a:p>
        </p:txBody>
      </p:sp>
    </p:spTree>
    <p:extLst>
      <p:ext uri="{BB962C8B-B14F-4D97-AF65-F5344CB8AC3E}">
        <p14:creationId xmlns:p14="http://schemas.microsoft.com/office/powerpoint/2010/main" val="31131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Endocrine System</a:t>
            </a:r>
            <a:r>
              <a:rPr lang="en-US" dirty="0"/>
              <a:t>?</a:t>
            </a:r>
          </a:p>
        </p:txBody>
      </p:sp>
      <p:sp>
        <p:nvSpPr>
          <p:cNvPr id="3" name="Subtitle 2"/>
          <p:cNvSpPr>
            <a:spLocks noGrp="1"/>
          </p:cNvSpPr>
          <p:nvPr>
            <p:ph type="subTitle" idx="1"/>
          </p:nvPr>
        </p:nvSpPr>
        <p:spPr/>
        <p:txBody>
          <a:bodyPr>
            <a:normAutofit fontScale="92500" lnSpcReduction="20000"/>
          </a:bodyPr>
          <a:lstStyle/>
          <a:p>
            <a:r>
              <a:rPr lang="en-US" sz="4800" b="1" u="sng" dirty="0"/>
              <a:t>Uses hormones so different parts of the body can communicate with each other</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54</a:t>
            </a:fld>
            <a:endParaRPr lang="en-US"/>
          </a:p>
        </p:txBody>
      </p:sp>
    </p:spTree>
    <p:extLst>
      <p:ext uri="{BB962C8B-B14F-4D97-AF65-F5344CB8AC3E}">
        <p14:creationId xmlns:p14="http://schemas.microsoft.com/office/powerpoint/2010/main" val="108028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Nervous System</a:t>
            </a:r>
            <a:r>
              <a:rPr lang="en-US" dirty="0"/>
              <a:t>?</a:t>
            </a:r>
          </a:p>
        </p:txBody>
      </p:sp>
      <p:sp>
        <p:nvSpPr>
          <p:cNvPr id="3" name="Subtitle 2"/>
          <p:cNvSpPr>
            <a:spLocks noGrp="1"/>
          </p:cNvSpPr>
          <p:nvPr>
            <p:ph type="subTitle" idx="1"/>
          </p:nvPr>
        </p:nvSpPr>
        <p:spPr/>
        <p:txBody>
          <a:bodyPr>
            <a:normAutofit fontScale="92500" lnSpcReduction="20000"/>
          </a:bodyPr>
          <a:lstStyle/>
          <a:p>
            <a:r>
              <a:rPr lang="en-US" sz="4800" b="1" u="sng" dirty="0"/>
              <a:t>Uses electricity and neurons so the brain can communicate with and direct the rest of the body</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55</a:t>
            </a:fld>
            <a:endParaRPr lang="en-US"/>
          </a:p>
        </p:txBody>
      </p:sp>
    </p:spTree>
    <p:extLst>
      <p:ext uri="{BB962C8B-B14F-4D97-AF65-F5344CB8AC3E}">
        <p14:creationId xmlns:p14="http://schemas.microsoft.com/office/powerpoint/2010/main" val="125406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Immune System</a:t>
            </a:r>
            <a:r>
              <a:rPr lang="en-US" dirty="0"/>
              <a:t>?</a:t>
            </a:r>
          </a:p>
        </p:txBody>
      </p:sp>
      <p:sp>
        <p:nvSpPr>
          <p:cNvPr id="3" name="Subtitle 2"/>
          <p:cNvSpPr>
            <a:spLocks noGrp="1"/>
          </p:cNvSpPr>
          <p:nvPr>
            <p:ph type="subTitle" idx="1"/>
          </p:nvPr>
        </p:nvSpPr>
        <p:spPr/>
        <p:txBody>
          <a:bodyPr>
            <a:normAutofit/>
          </a:bodyPr>
          <a:lstStyle/>
          <a:p>
            <a:r>
              <a:rPr lang="en-US" sz="4800" b="1" u="sng" dirty="0"/>
              <a:t>Protects the body from foreign </a:t>
            </a:r>
            <a:r>
              <a:rPr lang="en-US" sz="4800" b="1" u="sng" dirty="0" err="1"/>
              <a:t>invadors</a:t>
            </a:r>
            <a:endParaRPr lang="en-US" sz="4800" b="1" u="sng"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56</a:t>
            </a:fld>
            <a:endParaRPr lang="en-US"/>
          </a:p>
        </p:txBody>
      </p:sp>
    </p:spTree>
    <p:extLst>
      <p:ext uri="{BB962C8B-B14F-4D97-AF65-F5344CB8AC3E}">
        <p14:creationId xmlns:p14="http://schemas.microsoft.com/office/powerpoint/2010/main" val="125406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Urinary System</a:t>
            </a:r>
            <a:r>
              <a:rPr lang="en-US" dirty="0"/>
              <a:t>?</a:t>
            </a:r>
          </a:p>
        </p:txBody>
      </p:sp>
      <p:sp>
        <p:nvSpPr>
          <p:cNvPr id="3" name="Subtitle 2"/>
          <p:cNvSpPr>
            <a:spLocks noGrp="1"/>
          </p:cNvSpPr>
          <p:nvPr>
            <p:ph type="subTitle" idx="1"/>
          </p:nvPr>
        </p:nvSpPr>
        <p:spPr/>
        <p:txBody>
          <a:bodyPr>
            <a:normAutofit/>
          </a:bodyPr>
          <a:lstStyle/>
          <a:p>
            <a:r>
              <a:rPr lang="en-US" sz="4800" b="1" u="sng" dirty="0"/>
              <a:t>Excrete cellular waste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57</a:t>
            </a:fld>
            <a:endParaRPr lang="en-US"/>
          </a:p>
        </p:txBody>
      </p:sp>
    </p:spTree>
    <p:extLst>
      <p:ext uri="{BB962C8B-B14F-4D97-AF65-F5344CB8AC3E}">
        <p14:creationId xmlns:p14="http://schemas.microsoft.com/office/powerpoint/2010/main" val="119984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is the name of the </a:t>
            </a:r>
            <a:r>
              <a:rPr lang="en-US" b="1" u="sng" dirty="0">
                <a:solidFill>
                  <a:srgbClr val="0070C0"/>
                </a:solidFill>
              </a:rPr>
              <a:t>hormone</a:t>
            </a:r>
            <a:r>
              <a:rPr lang="en-US" dirty="0"/>
              <a:t> the </a:t>
            </a:r>
            <a:r>
              <a:rPr lang="en-US" b="1" u="sng" dirty="0">
                <a:solidFill>
                  <a:srgbClr val="0070C0"/>
                </a:solidFill>
              </a:rPr>
              <a:t>pancreases</a:t>
            </a:r>
            <a:r>
              <a:rPr lang="en-US" dirty="0">
                <a:solidFill>
                  <a:srgbClr val="0070C0"/>
                </a:solidFill>
              </a:rPr>
              <a:t> </a:t>
            </a:r>
            <a:r>
              <a:rPr lang="en-US" dirty="0"/>
              <a:t>makes? What is its </a:t>
            </a:r>
            <a:r>
              <a:rPr lang="en-US" b="1" u="sng" dirty="0">
                <a:solidFill>
                  <a:srgbClr val="0070C0"/>
                </a:solidFill>
              </a:rPr>
              <a:t>function</a:t>
            </a:r>
            <a:r>
              <a:rPr lang="en-US" dirty="0"/>
              <a:t>?</a:t>
            </a:r>
          </a:p>
        </p:txBody>
      </p:sp>
      <p:sp>
        <p:nvSpPr>
          <p:cNvPr id="3" name="Subtitle 2"/>
          <p:cNvSpPr>
            <a:spLocks noGrp="1"/>
          </p:cNvSpPr>
          <p:nvPr>
            <p:ph type="subTitle" idx="1"/>
          </p:nvPr>
        </p:nvSpPr>
        <p:spPr>
          <a:xfrm>
            <a:off x="1566203" y="3587970"/>
            <a:ext cx="9144000" cy="1655762"/>
          </a:xfrm>
        </p:spPr>
        <p:txBody>
          <a:bodyPr>
            <a:normAutofit/>
          </a:bodyPr>
          <a:lstStyle/>
          <a:p>
            <a:r>
              <a:rPr lang="en-US" sz="4800" b="1" u="sng" dirty="0"/>
              <a:t>Insulin</a:t>
            </a:r>
          </a:p>
          <a:p>
            <a:r>
              <a:rPr lang="en-US" sz="4800" b="1" u="sng" dirty="0"/>
              <a:t>Decrease glucose level in the blood</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58</a:t>
            </a:fld>
            <a:endParaRPr lang="en-US"/>
          </a:p>
        </p:txBody>
      </p:sp>
    </p:spTree>
    <p:extLst>
      <p:ext uri="{BB962C8B-B14F-4D97-AF65-F5344CB8AC3E}">
        <p14:creationId xmlns:p14="http://schemas.microsoft.com/office/powerpoint/2010/main" val="317910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4440"/>
            <a:ext cx="12337576" cy="2507942"/>
          </a:xfrm>
        </p:spPr>
        <p:txBody>
          <a:bodyPr>
            <a:normAutofit fontScale="90000"/>
          </a:bodyPr>
          <a:lstStyle/>
          <a:p>
            <a:r>
              <a:rPr lang="en-US" dirty="0"/>
              <a:t>Explain how a </a:t>
            </a:r>
            <a:r>
              <a:rPr lang="en-US" b="1" u="sng" dirty="0">
                <a:solidFill>
                  <a:srgbClr val="0070C0"/>
                </a:solidFill>
              </a:rPr>
              <a:t>smoking</a:t>
            </a:r>
            <a:r>
              <a:rPr lang="en-US" dirty="0"/>
              <a:t> or </a:t>
            </a:r>
            <a:r>
              <a:rPr lang="en-US" b="1" u="sng" dirty="0">
                <a:solidFill>
                  <a:srgbClr val="0070C0"/>
                </a:solidFill>
              </a:rPr>
              <a:t>drinking</a:t>
            </a:r>
            <a:r>
              <a:rPr lang="en-US" dirty="0"/>
              <a:t> </a:t>
            </a:r>
            <a:r>
              <a:rPr lang="en-US" b="1" u="sng" dirty="0">
                <a:solidFill>
                  <a:srgbClr val="0070C0"/>
                </a:solidFill>
              </a:rPr>
              <a:t>pregnant</a:t>
            </a:r>
            <a:r>
              <a:rPr lang="en-US" dirty="0"/>
              <a:t> woman can affect the </a:t>
            </a:r>
            <a:r>
              <a:rPr lang="en-US" b="1" u="sng" dirty="0">
                <a:solidFill>
                  <a:srgbClr val="0070C0"/>
                </a:solidFill>
              </a:rPr>
              <a:t>development</a:t>
            </a:r>
            <a:r>
              <a:rPr lang="en-US" dirty="0"/>
              <a:t> of her </a:t>
            </a:r>
            <a:r>
              <a:rPr lang="en-US" b="1" u="sng" dirty="0">
                <a:solidFill>
                  <a:srgbClr val="0070C0"/>
                </a:solidFill>
              </a:rPr>
              <a:t>baby</a:t>
            </a:r>
            <a:r>
              <a:rPr lang="en-US" dirty="0"/>
              <a:t>?</a:t>
            </a:r>
          </a:p>
        </p:txBody>
      </p:sp>
      <p:sp>
        <p:nvSpPr>
          <p:cNvPr id="3" name="Subtitle 2"/>
          <p:cNvSpPr>
            <a:spLocks noGrp="1"/>
          </p:cNvSpPr>
          <p:nvPr>
            <p:ph type="subTitle" idx="1"/>
          </p:nvPr>
        </p:nvSpPr>
        <p:spPr>
          <a:xfrm>
            <a:off x="0" y="3460652"/>
            <a:ext cx="12337576" cy="2912013"/>
          </a:xfrm>
        </p:spPr>
        <p:txBody>
          <a:bodyPr>
            <a:normAutofit/>
          </a:bodyPr>
          <a:lstStyle/>
          <a:p>
            <a:r>
              <a:rPr lang="en-US" sz="4800" b="1" u="sng" dirty="0"/>
              <a:t>The toxins from the cigarettes can diffuse across the placenta membrane and enter the baby affecting its growth and development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59</a:t>
            </a:fld>
            <a:endParaRPr lang="en-US"/>
          </a:p>
        </p:txBody>
      </p:sp>
    </p:spTree>
    <p:extLst>
      <p:ext uri="{BB962C8B-B14F-4D97-AF65-F5344CB8AC3E}">
        <p14:creationId xmlns:p14="http://schemas.microsoft.com/office/powerpoint/2010/main" val="236700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0681"/>
            <a:ext cx="9144000" cy="2387600"/>
          </a:xfrm>
        </p:spPr>
        <p:txBody>
          <a:bodyPr>
            <a:normAutofit fontScale="90000"/>
          </a:bodyPr>
          <a:lstStyle/>
          <a:p>
            <a:r>
              <a:rPr lang="en-US" dirty="0"/>
              <a:t>All </a:t>
            </a:r>
            <a:r>
              <a:rPr lang="en-US" b="1" u="sng" dirty="0">
                <a:solidFill>
                  <a:srgbClr val="0070C0"/>
                </a:solidFill>
              </a:rPr>
              <a:t>data</a:t>
            </a:r>
            <a:r>
              <a:rPr lang="en-US" dirty="0"/>
              <a:t> collected during an experiment must be </a:t>
            </a:r>
            <a:r>
              <a:rPr lang="en-US" b="1" u="sng" dirty="0">
                <a:solidFill>
                  <a:srgbClr val="0070C0"/>
                </a:solidFill>
              </a:rPr>
              <a:t>measurable</a:t>
            </a:r>
            <a:r>
              <a:rPr lang="en-US" dirty="0"/>
              <a:t>. Give me 2 examples of measurable data. </a:t>
            </a:r>
          </a:p>
        </p:txBody>
      </p:sp>
      <p:sp>
        <p:nvSpPr>
          <p:cNvPr id="3" name="Subtitle 2"/>
          <p:cNvSpPr>
            <a:spLocks noGrp="1"/>
          </p:cNvSpPr>
          <p:nvPr>
            <p:ph type="subTitle" idx="1"/>
          </p:nvPr>
        </p:nvSpPr>
        <p:spPr>
          <a:xfrm>
            <a:off x="835698" y="3707187"/>
            <a:ext cx="10263116" cy="2934269"/>
          </a:xfrm>
        </p:spPr>
        <p:txBody>
          <a:bodyPr>
            <a:normAutofit lnSpcReduction="10000"/>
          </a:bodyPr>
          <a:lstStyle/>
          <a:p>
            <a:r>
              <a:rPr lang="en-US" sz="4800" b="1" u="sng" dirty="0"/>
              <a:t>Time </a:t>
            </a:r>
          </a:p>
          <a:p>
            <a:r>
              <a:rPr lang="en-US" sz="4800" b="1" u="sng" dirty="0"/>
              <a:t>Length </a:t>
            </a:r>
            <a:r>
              <a:rPr lang="en-US" sz="4800" dirty="0"/>
              <a:t>(height, cm)</a:t>
            </a:r>
          </a:p>
          <a:p>
            <a:r>
              <a:rPr lang="en-US" sz="4800" b="1" u="sng" dirty="0"/>
              <a:t>Weight</a:t>
            </a:r>
          </a:p>
          <a:p>
            <a:r>
              <a:rPr lang="en-US" sz="4800" b="1" u="sng" dirty="0"/>
              <a:t>Size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a:t>
            </a:fld>
            <a:endParaRPr lang="en-US"/>
          </a:p>
        </p:txBody>
      </p:sp>
    </p:spTree>
    <p:extLst>
      <p:ext uri="{BB962C8B-B14F-4D97-AF65-F5344CB8AC3E}">
        <p14:creationId xmlns:p14="http://schemas.microsoft.com/office/powerpoint/2010/main" val="410959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testis</a:t>
            </a:r>
            <a:r>
              <a:rPr lang="en-US" dirty="0"/>
              <a:t>?</a:t>
            </a:r>
          </a:p>
        </p:txBody>
      </p:sp>
      <p:sp>
        <p:nvSpPr>
          <p:cNvPr id="3" name="Subtitle 2"/>
          <p:cNvSpPr>
            <a:spLocks noGrp="1"/>
          </p:cNvSpPr>
          <p:nvPr>
            <p:ph type="subTitle" idx="1"/>
          </p:nvPr>
        </p:nvSpPr>
        <p:spPr/>
        <p:txBody>
          <a:bodyPr>
            <a:normAutofit/>
          </a:bodyPr>
          <a:lstStyle/>
          <a:p>
            <a:r>
              <a:rPr lang="en-US" sz="4800" b="1" u="sng" dirty="0"/>
              <a:t>Make sperm and male sex hormones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60</a:t>
            </a:fld>
            <a:endParaRPr lang="en-US"/>
          </a:p>
        </p:txBody>
      </p:sp>
    </p:spTree>
    <p:extLst>
      <p:ext uri="{BB962C8B-B14F-4D97-AF65-F5344CB8AC3E}">
        <p14:creationId xmlns:p14="http://schemas.microsoft.com/office/powerpoint/2010/main" val="181840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ovaries</a:t>
            </a:r>
            <a:r>
              <a:rPr lang="en-US" dirty="0"/>
              <a:t>?</a:t>
            </a:r>
          </a:p>
        </p:txBody>
      </p:sp>
      <p:sp>
        <p:nvSpPr>
          <p:cNvPr id="3" name="Subtitle 2"/>
          <p:cNvSpPr>
            <a:spLocks noGrp="1"/>
          </p:cNvSpPr>
          <p:nvPr>
            <p:ph type="subTitle" idx="1"/>
          </p:nvPr>
        </p:nvSpPr>
        <p:spPr/>
        <p:txBody>
          <a:bodyPr>
            <a:normAutofit/>
          </a:bodyPr>
          <a:lstStyle/>
          <a:p>
            <a:r>
              <a:rPr lang="en-US" sz="4800" b="1" u="sng" dirty="0"/>
              <a:t>Make eggs and female sex hormones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61</a:t>
            </a:fld>
            <a:endParaRPr lang="en-US"/>
          </a:p>
        </p:txBody>
      </p:sp>
    </p:spTree>
    <p:extLst>
      <p:ext uri="{BB962C8B-B14F-4D97-AF65-F5344CB8AC3E}">
        <p14:creationId xmlns:p14="http://schemas.microsoft.com/office/powerpoint/2010/main" val="3139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the </a:t>
            </a:r>
            <a:r>
              <a:rPr lang="en-US" b="1" u="sng" dirty="0">
                <a:solidFill>
                  <a:srgbClr val="0070C0"/>
                </a:solidFill>
              </a:rPr>
              <a:t>function</a:t>
            </a:r>
            <a:r>
              <a:rPr lang="en-US" dirty="0"/>
              <a:t> of the </a:t>
            </a:r>
            <a:r>
              <a:rPr lang="en-US" b="1" u="sng" dirty="0">
                <a:solidFill>
                  <a:srgbClr val="0070C0"/>
                </a:solidFill>
              </a:rPr>
              <a:t>uterus</a:t>
            </a:r>
            <a:r>
              <a:rPr lang="en-US" dirty="0"/>
              <a:t>?</a:t>
            </a:r>
          </a:p>
        </p:txBody>
      </p:sp>
      <p:sp>
        <p:nvSpPr>
          <p:cNvPr id="3" name="Subtitle 2"/>
          <p:cNvSpPr>
            <a:spLocks noGrp="1"/>
          </p:cNvSpPr>
          <p:nvPr>
            <p:ph type="subTitle" idx="1"/>
          </p:nvPr>
        </p:nvSpPr>
        <p:spPr/>
        <p:txBody>
          <a:bodyPr>
            <a:normAutofit/>
          </a:bodyPr>
          <a:lstStyle/>
          <a:p>
            <a:r>
              <a:rPr lang="en-US" sz="4800" b="1" u="sng" dirty="0"/>
              <a:t>Provide a place for fetal development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62</a:t>
            </a:fld>
            <a:endParaRPr lang="en-US"/>
          </a:p>
        </p:txBody>
      </p:sp>
    </p:spTree>
    <p:extLst>
      <p:ext uri="{BB962C8B-B14F-4D97-AF65-F5344CB8AC3E}">
        <p14:creationId xmlns:p14="http://schemas.microsoft.com/office/powerpoint/2010/main" val="367991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t>
            </a:r>
            <a:r>
              <a:rPr lang="en-US" b="1" u="sng" dirty="0">
                <a:solidFill>
                  <a:srgbClr val="0070C0"/>
                </a:solidFill>
              </a:rPr>
              <a:t>fertilization</a:t>
            </a:r>
            <a:r>
              <a:rPr lang="en-US" dirty="0"/>
              <a:t>?</a:t>
            </a:r>
          </a:p>
        </p:txBody>
      </p:sp>
      <p:sp>
        <p:nvSpPr>
          <p:cNvPr id="3" name="Subtitle 2"/>
          <p:cNvSpPr>
            <a:spLocks noGrp="1"/>
          </p:cNvSpPr>
          <p:nvPr>
            <p:ph type="subTitle" idx="1"/>
          </p:nvPr>
        </p:nvSpPr>
        <p:spPr/>
        <p:txBody>
          <a:bodyPr>
            <a:normAutofit/>
          </a:bodyPr>
          <a:lstStyle/>
          <a:p>
            <a:r>
              <a:rPr lang="en-US" sz="4800" b="1" u="sng" dirty="0"/>
              <a:t>When the sperm and egg combine to make a zygote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63</a:t>
            </a:fld>
            <a:endParaRPr lang="en-US"/>
          </a:p>
        </p:txBody>
      </p:sp>
    </p:spTree>
    <p:extLst>
      <p:ext uri="{BB962C8B-B14F-4D97-AF65-F5344CB8AC3E}">
        <p14:creationId xmlns:p14="http://schemas.microsoft.com/office/powerpoint/2010/main" val="428990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t>
            </a:r>
            <a:r>
              <a:rPr lang="en-US" b="1" u="sng" dirty="0">
                <a:solidFill>
                  <a:srgbClr val="0070C0"/>
                </a:solidFill>
              </a:rPr>
              <a:t>differentiation</a:t>
            </a:r>
            <a:r>
              <a:rPr lang="en-US" dirty="0"/>
              <a:t>?</a:t>
            </a:r>
          </a:p>
        </p:txBody>
      </p:sp>
      <p:sp>
        <p:nvSpPr>
          <p:cNvPr id="3" name="Subtitle 2"/>
          <p:cNvSpPr>
            <a:spLocks noGrp="1"/>
          </p:cNvSpPr>
          <p:nvPr>
            <p:ph type="subTitle" idx="1"/>
          </p:nvPr>
        </p:nvSpPr>
        <p:spPr/>
        <p:txBody>
          <a:bodyPr>
            <a:normAutofit/>
          </a:bodyPr>
          <a:lstStyle/>
          <a:p>
            <a:r>
              <a:rPr lang="en-US" sz="4800" b="1" u="sng" dirty="0"/>
              <a:t>When stem cells specialize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64</a:t>
            </a:fld>
            <a:endParaRPr lang="en-US"/>
          </a:p>
        </p:txBody>
      </p:sp>
    </p:spTree>
    <p:extLst>
      <p:ext uri="{BB962C8B-B14F-4D97-AF65-F5344CB8AC3E}">
        <p14:creationId xmlns:p14="http://schemas.microsoft.com/office/powerpoint/2010/main" val="317889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Name 3 Characteristics of </a:t>
            </a:r>
            <a:r>
              <a:rPr lang="en-US" b="1" u="sng" dirty="0">
                <a:solidFill>
                  <a:srgbClr val="0070C0"/>
                </a:solidFill>
              </a:rPr>
              <a:t>sexual Reproduction</a:t>
            </a:r>
          </a:p>
        </p:txBody>
      </p:sp>
      <p:sp>
        <p:nvSpPr>
          <p:cNvPr id="3" name="Subtitle 2"/>
          <p:cNvSpPr>
            <a:spLocks noGrp="1"/>
          </p:cNvSpPr>
          <p:nvPr>
            <p:ph type="subTitle" idx="1"/>
          </p:nvPr>
        </p:nvSpPr>
        <p:spPr>
          <a:xfrm>
            <a:off x="1273791" y="3410969"/>
            <a:ext cx="9644418" cy="2634989"/>
          </a:xfrm>
        </p:spPr>
        <p:txBody>
          <a:bodyPr>
            <a:normAutofit/>
          </a:bodyPr>
          <a:lstStyle/>
          <a:p>
            <a:r>
              <a:rPr lang="en-US" sz="4800" b="1" u="sng" dirty="0"/>
              <a:t>2 parents needed</a:t>
            </a:r>
          </a:p>
          <a:p>
            <a:r>
              <a:rPr lang="en-US" sz="4800" b="1" u="sng" dirty="0"/>
              <a:t>Offspring are non identical</a:t>
            </a:r>
          </a:p>
          <a:p>
            <a:r>
              <a:rPr lang="en-US" sz="4800" b="1" u="sng" dirty="0"/>
              <a:t>Slow</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65</a:t>
            </a:fld>
            <a:endParaRPr lang="en-US"/>
          </a:p>
        </p:txBody>
      </p:sp>
    </p:spTree>
    <p:extLst>
      <p:ext uri="{BB962C8B-B14F-4D97-AF65-F5344CB8AC3E}">
        <p14:creationId xmlns:p14="http://schemas.microsoft.com/office/powerpoint/2010/main" val="357689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Name 3 Characteristics of </a:t>
            </a:r>
            <a:r>
              <a:rPr lang="en-US" b="1" u="sng" dirty="0">
                <a:solidFill>
                  <a:srgbClr val="0070C0"/>
                </a:solidFill>
              </a:rPr>
              <a:t>asexual Reproduction</a:t>
            </a:r>
          </a:p>
        </p:txBody>
      </p:sp>
      <p:sp>
        <p:nvSpPr>
          <p:cNvPr id="3" name="Subtitle 2"/>
          <p:cNvSpPr>
            <a:spLocks noGrp="1"/>
          </p:cNvSpPr>
          <p:nvPr>
            <p:ph type="subTitle" idx="1"/>
          </p:nvPr>
        </p:nvSpPr>
        <p:spPr>
          <a:xfrm>
            <a:off x="1273791" y="3410969"/>
            <a:ext cx="9644418" cy="2634989"/>
          </a:xfrm>
        </p:spPr>
        <p:txBody>
          <a:bodyPr>
            <a:normAutofit/>
          </a:bodyPr>
          <a:lstStyle/>
          <a:p>
            <a:r>
              <a:rPr lang="en-US" sz="4800" b="1" u="sng" dirty="0"/>
              <a:t>1 parent needed</a:t>
            </a:r>
          </a:p>
          <a:p>
            <a:r>
              <a:rPr lang="en-US" sz="4800" b="1" u="sng" dirty="0"/>
              <a:t>Offspring are identical</a:t>
            </a:r>
          </a:p>
          <a:p>
            <a:r>
              <a:rPr lang="en-US" sz="4800" b="1" u="sng" dirty="0"/>
              <a:t>Fast </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66</a:t>
            </a:fld>
            <a:endParaRPr lang="en-US"/>
          </a:p>
        </p:txBody>
      </p:sp>
    </p:spTree>
    <p:extLst>
      <p:ext uri="{BB962C8B-B14F-4D97-AF65-F5344CB8AC3E}">
        <p14:creationId xmlns:p14="http://schemas.microsoft.com/office/powerpoint/2010/main" val="125631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are the 3 types of </a:t>
            </a:r>
            <a:r>
              <a:rPr lang="en-US" b="1" u="sng" dirty="0">
                <a:solidFill>
                  <a:srgbClr val="0070C0"/>
                </a:solidFill>
              </a:rPr>
              <a:t>biotechnology</a:t>
            </a:r>
            <a:r>
              <a:rPr lang="en-US" dirty="0"/>
              <a:t> discussed in class?</a:t>
            </a:r>
          </a:p>
        </p:txBody>
      </p:sp>
      <p:sp>
        <p:nvSpPr>
          <p:cNvPr id="3" name="Subtitle 2"/>
          <p:cNvSpPr>
            <a:spLocks noGrp="1"/>
          </p:cNvSpPr>
          <p:nvPr>
            <p:ph type="subTitle" idx="1"/>
          </p:nvPr>
        </p:nvSpPr>
        <p:spPr>
          <a:xfrm>
            <a:off x="1105469" y="3070746"/>
            <a:ext cx="10222173" cy="2784144"/>
          </a:xfrm>
        </p:spPr>
        <p:txBody>
          <a:bodyPr>
            <a:normAutofit/>
          </a:bodyPr>
          <a:lstStyle/>
          <a:p>
            <a:r>
              <a:rPr lang="en-US" sz="4800" b="1" u="sng" dirty="0"/>
              <a:t>Genetic engineering</a:t>
            </a:r>
          </a:p>
          <a:p>
            <a:r>
              <a:rPr lang="en-US" sz="4800" b="1" u="sng" dirty="0"/>
              <a:t>Selective breeding</a:t>
            </a:r>
          </a:p>
          <a:p>
            <a:r>
              <a:rPr lang="en-US" sz="4800" b="1" u="sng" dirty="0"/>
              <a:t>Cloning</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67</a:t>
            </a:fld>
            <a:endParaRPr lang="en-US"/>
          </a:p>
        </p:txBody>
      </p:sp>
    </p:spTree>
    <p:extLst>
      <p:ext uri="{BB962C8B-B14F-4D97-AF65-F5344CB8AC3E}">
        <p14:creationId xmlns:p14="http://schemas.microsoft.com/office/powerpoint/2010/main" val="248590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Describe how </a:t>
            </a:r>
            <a:r>
              <a:rPr lang="en-US" b="1" u="sng" dirty="0">
                <a:solidFill>
                  <a:srgbClr val="0070C0"/>
                </a:solidFill>
              </a:rPr>
              <a:t>genetic engineering </a:t>
            </a:r>
            <a:r>
              <a:rPr lang="en-US" dirty="0"/>
              <a:t>works and how we use it today.</a:t>
            </a:r>
          </a:p>
        </p:txBody>
      </p:sp>
      <p:sp>
        <p:nvSpPr>
          <p:cNvPr id="3" name="Subtitle 2"/>
          <p:cNvSpPr>
            <a:spLocks noGrp="1"/>
          </p:cNvSpPr>
          <p:nvPr>
            <p:ph type="subTitle" idx="1"/>
          </p:nvPr>
        </p:nvSpPr>
        <p:spPr/>
        <p:txBody>
          <a:bodyPr>
            <a:normAutofit fontScale="92500" lnSpcReduction="20000"/>
          </a:bodyPr>
          <a:lstStyle/>
          <a:p>
            <a:r>
              <a:rPr lang="en-US" sz="4800" b="1" u="sng" dirty="0"/>
              <a:t>Inserting DNA from one organism into another. We use it to insert human DNA into bacteria to make insulin.</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68</a:t>
            </a:fld>
            <a:endParaRPr lang="en-US"/>
          </a:p>
        </p:txBody>
      </p:sp>
    </p:spTree>
    <p:extLst>
      <p:ext uri="{BB962C8B-B14F-4D97-AF65-F5344CB8AC3E}">
        <p14:creationId xmlns:p14="http://schemas.microsoft.com/office/powerpoint/2010/main" val="363131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Describe how </a:t>
            </a:r>
            <a:r>
              <a:rPr lang="en-US" b="1" u="sng" dirty="0">
                <a:solidFill>
                  <a:srgbClr val="0070C0"/>
                </a:solidFill>
              </a:rPr>
              <a:t>Cloning</a:t>
            </a:r>
            <a:r>
              <a:rPr lang="en-US" dirty="0"/>
              <a:t> works and how we use it today.</a:t>
            </a:r>
          </a:p>
        </p:txBody>
      </p:sp>
      <p:sp>
        <p:nvSpPr>
          <p:cNvPr id="3" name="Subtitle 2"/>
          <p:cNvSpPr>
            <a:spLocks noGrp="1"/>
          </p:cNvSpPr>
          <p:nvPr>
            <p:ph type="subTitle" idx="1"/>
          </p:nvPr>
        </p:nvSpPr>
        <p:spPr>
          <a:xfrm>
            <a:off x="423081" y="3166281"/>
            <a:ext cx="11286698" cy="3275461"/>
          </a:xfrm>
        </p:spPr>
        <p:txBody>
          <a:bodyPr>
            <a:normAutofit fontScale="92500" lnSpcReduction="20000"/>
          </a:bodyPr>
          <a:lstStyle/>
          <a:p>
            <a:r>
              <a:rPr lang="en-US" sz="4800" b="1" u="sng" dirty="0"/>
              <a:t>We combine the nucleus of the organism we want to clone with the egg cell of another organism and inset the new cell into the uterus of yet another organism. The clone is then born naturally. Farmers use it to get multiple copies of animals with desired traits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69</a:t>
            </a:fld>
            <a:endParaRPr lang="en-US"/>
          </a:p>
        </p:txBody>
      </p:sp>
    </p:spTree>
    <p:extLst>
      <p:ext uri="{BB962C8B-B14F-4D97-AF65-F5344CB8AC3E}">
        <p14:creationId xmlns:p14="http://schemas.microsoft.com/office/powerpoint/2010/main" val="83304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How are the </a:t>
            </a:r>
            <a:r>
              <a:rPr lang="en-US" b="1" u="sng" dirty="0">
                <a:solidFill>
                  <a:srgbClr val="0070C0"/>
                </a:solidFill>
              </a:rPr>
              <a:t>dependent</a:t>
            </a:r>
            <a:r>
              <a:rPr lang="en-US" dirty="0"/>
              <a:t> and </a:t>
            </a:r>
            <a:r>
              <a:rPr lang="en-US" b="1" u="sng" dirty="0">
                <a:solidFill>
                  <a:srgbClr val="0070C0"/>
                </a:solidFill>
              </a:rPr>
              <a:t>independent</a:t>
            </a:r>
            <a:r>
              <a:rPr lang="en-US" dirty="0"/>
              <a:t> variables related?</a:t>
            </a:r>
          </a:p>
        </p:txBody>
      </p:sp>
      <p:sp>
        <p:nvSpPr>
          <p:cNvPr id="3" name="Subtitle 2"/>
          <p:cNvSpPr>
            <a:spLocks noGrp="1"/>
          </p:cNvSpPr>
          <p:nvPr>
            <p:ph type="subTitle" idx="1"/>
          </p:nvPr>
        </p:nvSpPr>
        <p:spPr>
          <a:xfrm>
            <a:off x="245660" y="3056128"/>
            <a:ext cx="11778018" cy="1655762"/>
          </a:xfrm>
        </p:spPr>
        <p:txBody>
          <a:bodyPr>
            <a:noAutofit/>
          </a:bodyPr>
          <a:lstStyle/>
          <a:p>
            <a:r>
              <a:rPr lang="en-US" sz="3600" dirty="0"/>
              <a:t>The dependent variable </a:t>
            </a:r>
            <a:r>
              <a:rPr lang="en-US" sz="3600" b="1" u="sng" dirty="0"/>
              <a:t>depends</a:t>
            </a:r>
            <a:r>
              <a:rPr lang="en-US" sz="3600" dirty="0"/>
              <a:t> on the independent.</a:t>
            </a:r>
          </a:p>
          <a:p>
            <a:r>
              <a:rPr lang="en-US" sz="3600" dirty="0"/>
              <a:t>Or</a:t>
            </a:r>
          </a:p>
          <a:p>
            <a:r>
              <a:rPr lang="en-US" sz="3600" dirty="0"/>
              <a:t>The independent </a:t>
            </a:r>
            <a:r>
              <a:rPr lang="en-US" sz="3600" b="1" u="sng" dirty="0"/>
              <a:t>changes</a:t>
            </a:r>
            <a:r>
              <a:rPr lang="en-US" sz="3600" dirty="0"/>
              <a:t> the dependent.</a:t>
            </a:r>
          </a:p>
          <a:p>
            <a:r>
              <a:rPr lang="en-US" sz="3600" dirty="0"/>
              <a:t>Or </a:t>
            </a:r>
          </a:p>
          <a:p>
            <a:r>
              <a:rPr lang="en-US" sz="3600" dirty="0"/>
              <a:t>The dependent is </a:t>
            </a:r>
            <a:r>
              <a:rPr lang="en-US" sz="3600" b="1" u="sng" dirty="0"/>
              <a:t>changes</a:t>
            </a:r>
            <a:r>
              <a:rPr lang="en-US" sz="3600" dirty="0"/>
              <a:t> by the independent.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7</a:t>
            </a:fld>
            <a:endParaRPr lang="en-US"/>
          </a:p>
        </p:txBody>
      </p:sp>
    </p:spTree>
    <p:extLst>
      <p:ext uri="{BB962C8B-B14F-4D97-AF65-F5344CB8AC3E}">
        <p14:creationId xmlns:p14="http://schemas.microsoft.com/office/powerpoint/2010/main" val="336092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Describe how </a:t>
            </a:r>
            <a:r>
              <a:rPr lang="en-US" b="1" u="sng" dirty="0">
                <a:solidFill>
                  <a:srgbClr val="0070C0"/>
                </a:solidFill>
              </a:rPr>
              <a:t>selective breeding </a:t>
            </a:r>
            <a:r>
              <a:rPr lang="en-US" dirty="0"/>
              <a:t>works and how we use it today.</a:t>
            </a:r>
          </a:p>
        </p:txBody>
      </p:sp>
      <p:sp>
        <p:nvSpPr>
          <p:cNvPr id="3" name="Subtitle 2"/>
          <p:cNvSpPr>
            <a:spLocks noGrp="1"/>
          </p:cNvSpPr>
          <p:nvPr>
            <p:ph type="subTitle" idx="1"/>
          </p:nvPr>
        </p:nvSpPr>
        <p:spPr/>
        <p:txBody>
          <a:bodyPr>
            <a:normAutofit fontScale="70000" lnSpcReduction="20000"/>
          </a:bodyPr>
          <a:lstStyle/>
          <a:p>
            <a:r>
              <a:rPr lang="en-US" sz="4800" b="1" u="sng" dirty="0"/>
              <a:t>We choose 2 animals of the same species with desired traits and mate them. Hopefully we will get a offspring with all the traits we want and none of the ones we do not want.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70</a:t>
            </a:fld>
            <a:endParaRPr lang="en-US"/>
          </a:p>
        </p:txBody>
      </p:sp>
    </p:spTree>
    <p:extLst>
      <p:ext uri="{BB962C8B-B14F-4D97-AF65-F5344CB8AC3E}">
        <p14:creationId xmlns:p14="http://schemas.microsoft.com/office/powerpoint/2010/main" val="348381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With what </a:t>
            </a:r>
            <a:r>
              <a:rPr lang="en-US" b="1" u="sng" dirty="0">
                <a:solidFill>
                  <a:srgbClr val="0070C0"/>
                </a:solidFill>
              </a:rPr>
              <a:t>biotechnology</a:t>
            </a:r>
            <a:r>
              <a:rPr lang="en-US" dirty="0"/>
              <a:t> are the results guaranteed?</a:t>
            </a:r>
          </a:p>
        </p:txBody>
      </p:sp>
      <p:sp>
        <p:nvSpPr>
          <p:cNvPr id="3" name="Subtitle 2"/>
          <p:cNvSpPr>
            <a:spLocks noGrp="1"/>
          </p:cNvSpPr>
          <p:nvPr>
            <p:ph type="subTitle" idx="1"/>
          </p:nvPr>
        </p:nvSpPr>
        <p:spPr/>
        <p:txBody>
          <a:bodyPr>
            <a:normAutofit/>
          </a:bodyPr>
          <a:lstStyle/>
          <a:p>
            <a:r>
              <a:rPr lang="en-US" sz="4800" b="1" u="sng" dirty="0"/>
              <a:t>Cloning and genetic engineering.</a:t>
            </a:r>
          </a:p>
        </p:txBody>
      </p:sp>
      <p:sp>
        <p:nvSpPr>
          <p:cNvPr id="4" name="Slide Number Placeholder 3"/>
          <p:cNvSpPr>
            <a:spLocks noGrp="1"/>
          </p:cNvSpPr>
          <p:nvPr>
            <p:ph type="sldNum" sz="quarter" idx="12"/>
          </p:nvPr>
        </p:nvSpPr>
        <p:spPr/>
        <p:txBody>
          <a:bodyPr/>
          <a:lstStyle/>
          <a:p>
            <a:fld id="{0282CD6F-A7D2-4202-9941-6BEFD1BACC32}" type="slidenum">
              <a:rPr lang="en-US" smtClean="0"/>
              <a:pPr/>
              <a:t>71</a:t>
            </a:fld>
            <a:endParaRPr lang="en-US"/>
          </a:p>
        </p:txBody>
      </p:sp>
    </p:spTree>
    <p:extLst>
      <p:ext uri="{BB962C8B-B14F-4D97-AF65-F5344CB8AC3E}">
        <p14:creationId xmlns:p14="http://schemas.microsoft.com/office/powerpoint/2010/main" val="344525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are 3 </a:t>
            </a:r>
            <a:r>
              <a:rPr lang="en-US" b="1" u="sng" dirty="0">
                <a:solidFill>
                  <a:srgbClr val="0070C0"/>
                </a:solidFill>
              </a:rPr>
              <a:t>drawbacks</a:t>
            </a:r>
            <a:r>
              <a:rPr lang="en-US" dirty="0"/>
              <a:t> (negative aspects) of </a:t>
            </a:r>
            <a:r>
              <a:rPr lang="en-US" b="1" u="sng" dirty="0">
                <a:solidFill>
                  <a:srgbClr val="0070C0"/>
                </a:solidFill>
              </a:rPr>
              <a:t>cloning</a:t>
            </a:r>
            <a:r>
              <a:rPr lang="en-US" dirty="0"/>
              <a:t>?</a:t>
            </a:r>
          </a:p>
        </p:txBody>
      </p:sp>
      <p:sp>
        <p:nvSpPr>
          <p:cNvPr id="3" name="Subtitle 2"/>
          <p:cNvSpPr>
            <a:spLocks noGrp="1"/>
          </p:cNvSpPr>
          <p:nvPr>
            <p:ph type="subTitle" idx="1"/>
          </p:nvPr>
        </p:nvSpPr>
        <p:spPr>
          <a:xfrm>
            <a:off x="573206" y="3452884"/>
            <a:ext cx="10863618" cy="3057098"/>
          </a:xfrm>
        </p:spPr>
        <p:txBody>
          <a:bodyPr>
            <a:normAutofit/>
          </a:bodyPr>
          <a:lstStyle/>
          <a:p>
            <a:r>
              <a:rPr lang="en-US" sz="4800" b="1" u="sng" dirty="0"/>
              <a:t>Expensive</a:t>
            </a:r>
          </a:p>
          <a:p>
            <a:r>
              <a:rPr lang="en-US" sz="4800" b="1" u="sng" dirty="0"/>
              <a:t>Cannot mate the clones</a:t>
            </a:r>
          </a:p>
          <a:p>
            <a:r>
              <a:rPr lang="en-US" sz="4800" b="1" u="sng" dirty="0"/>
              <a:t>Something that might kill 1 clone will probably kill them all</a:t>
            </a:r>
          </a:p>
          <a:p>
            <a:endParaRPr lang="en-US" sz="4800"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72</a:t>
            </a:fld>
            <a:endParaRPr lang="en-US"/>
          </a:p>
        </p:txBody>
      </p:sp>
    </p:spTree>
    <p:extLst>
      <p:ext uri="{BB962C8B-B14F-4D97-AF65-F5344CB8AC3E}">
        <p14:creationId xmlns:p14="http://schemas.microsoft.com/office/powerpoint/2010/main" val="396482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are 2 </a:t>
            </a:r>
            <a:r>
              <a:rPr lang="en-US" b="1" u="sng" dirty="0">
                <a:solidFill>
                  <a:srgbClr val="0070C0"/>
                </a:solidFill>
              </a:rPr>
              <a:t>drawbacks</a:t>
            </a:r>
            <a:r>
              <a:rPr lang="en-US" dirty="0"/>
              <a:t> (negative aspects) of </a:t>
            </a:r>
            <a:r>
              <a:rPr lang="en-US" b="1" u="sng" dirty="0">
                <a:solidFill>
                  <a:srgbClr val="0070C0"/>
                </a:solidFill>
              </a:rPr>
              <a:t>selective breeding</a:t>
            </a:r>
            <a:r>
              <a:rPr lang="en-US" dirty="0"/>
              <a:t>?</a:t>
            </a:r>
          </a:p>
        </p:txBody>
      </p:sp>
      <p:sp>
        <p:nvSpPr>
          <p:cNvPr id="3" name="Subtitle 2"/>
          <p:cNvSpPr>
            <a:spLocks noGrp="1"/>
          </p:cNvSpPr>
          <p:nvPr>
            <p:ph type="subTitle" idx="1"/>
          </p:nvPr>
        </p:nvSpPr>
        <p:spPr>
          <a:xfrm>
            <a:off x="573206" y="3452884"/>
            <a:ext cx="10863618" cy="3057098"/>
          </a:xfrm>
        </p:spPr>
        <p:txBody>
          <a:bodyPr>
            <a:normAutofit/>
          </a:bodyPr>
          <a:lstStyle/>
          <a:p>
            <a:r>
              <a:rPr lang="en-US" sz="4800" b="1" u="sng" dirty="0"/>
              <a:t>Takes a long time</a:t>
            </a:r>
          </a:p>
          <a:p>
            <a:r>
              <a:rPr lang="en-US" sz="4800" b="1" u="sng" dirty="0"/>
              <a:t>There is no guarantee the offspring will have the desired </a:t>
            </a:r>
            <a:r>
              <a:rPr lang="en-US" sz="4800" b="1" u="sng" dirty="0" err="1"/>
              <a:t>traites</a:t>
            </a:r>
            <a:endParaRPr lang="en-US" sz="4800" b="1" u="sng"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73</a:t>
            </a:fld>
            <a:endParaRPr lang="en-US"/>
          </a:p>
        </p:txBody>
      </p:sp>
    </p:spTree>
    <p:extLst>
      <p:ext uri="{BB962C8B-B14F-4D97-AF65-F5344CB8AC3E}">
        <p14:creationId xmlns:p14="http://schemas.microsoft.com/office/powerpoint/2010/main" val="419629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Define </a:t>
            </a:r>
            <a:r>
              <a:rPr lang="en-US" b="1" u="sng" dirty="0">
                <a:solidFill>
                  <a:srgbClr val="0070C0"/>
                </a:solidFill>
              </a:rPr>
              <a:t>Evolution</a:t>
            </a:r>
          </a:p>
        </p:txBody>
      </p:sp>
      <p:sp>
        <p:nvSpPr>
          <p:cNvPr id="3" name="Subtitle 2"/>
          <p:cNvSpPr>
            <a:spLocks noGrp="1"/>
          </p:cNvSpPr>
          <p:nvPr>
            <p:ph type="subTitle" idx="1"/>
          </p:nvPr>
        </p:nvSpPr>
        <p:spPr/>
        <p:txBody>
          <a:bodyPr>
            <a:normAutofit/>
          </a:bodyPr>
          <a:lstStyle/>
          <a:p>
            <a:r>
              <a:rPr lang="en-US" sz="4800" b="1" u="sng" dirty="0"/>
              <a:t>Change of the characteristics of a population over time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74</a:t>
            </a:fld>
            <a:endParaRPr lang="en-US"/>
          </a:p>
        </p:txBody>
      </p:sp>
    </p:spTree>
    <p:extLst>
      <p:ext uri="{BB962C8B-B14F-4D97-AF65-F5344CB8AC3E}">
        <p14:creationId xmlns:p14="http://schemas.microsoft.com/office/powerpoint/2010/main" val="241028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How does </a:t>
            </a:r>
            <a:r>
              <a:rPr lang="en-US" b="1" u="sng" dirty="0">
                <a:solidFill>
                  <a:srgbClr val="0070C0"/>
                </a:solidFill>
              </a:rPr>
              <a:t>natural selection </a:t>
            </a:r>
            <a:r>
              <a:rPr lang="en-US" dirty="0"/>
              <a:t>help </a:t>
            </a:r>
            <a:r>
              <a:rPr lang="en-US" b="1" u="sng" dirty="0">
                <a:solidFill>
                  <a:srgbClr val="0070C0"/>
                </a:solidFill>
              </a:rPr>
              <a:t>evolution</a:t>
            </a:r>
            <a:r>
              <a:rPr lang="en-US" dirty="0"/>
              <a:t> occur? </a:t>
            </a:r>
          </a:p>
        </p:txBody>
      </p:sp>
      <p:sp>
        <p:nvSpPr>
          <p:cNvPr id="3" name="Subtitle 2"/>
          <p:cNvSpPr>
            <a:spLocks noGrp="1"/>
          </p:cNvSpPr>
          <p:nvPr>
            <p:ph type="subTitle" idx="1"/>
          </p:nvPr>
        </p:nvSpPr>
        <p:spPr/>
        <p:txBody>
          <a:bodyPr>
            <a:normAutofit/>
          </a:bodyPr>
          <a:lstStyle/>
          <a:p>
            <a:r>
              <a:rPr lang="en-US" sz="4800" b="1" u="sng" dirty="0"/>
              <a:t>The selection of beneficial traits changes the overall species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75</a:t>
            </a:fld>
            <a:endParaRPr lang="en-US"/>
          </a:p>
        </p:txBody>
      </p:sp>
    </p:spTree>
    <p:extLst>
      <p:ext uri="{BB962C8B-B14F-4D97-AF65-F5344CB8AC3E}">
        <p14:creationId xmlns:p14="http://schemas.microsoft.com/office/powerpoint/2010/main" val="16987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The </a:t>
            </a:r>
            <a:r>
              <a:rPr lang="en-US" b="1" u="sng" dirty="0">
                <a:solidFill>
                  <a:srgbClr val="0070C0"/>
                </a:solidFill>
              </a:rPr>
              <a:t>increase</a:t>
            </a:r>
            <a:r>
              <a:rPr lang="en-US" dirty="0"/>
              <a:t> of what </a:t>
            </a:r>
            <a:r>
              <a:rPr lang="en-US" b="1" u="sng" dirty="0">
                <a:solidFill>
                  <a:srgbClr val="0070C0"/>
                </a:solidFill>
              </a:rPr>
              <a:t>gas causes global warming</a:t>
            </a:r>
            <a:r>
              <a:rPr lang="en-US" dirty="0"/>
              <a:t>? </a:t>
            </a:r>
          </a:p>
        </p:txBody>
      </p:sp>
      <p:sp>
        <p:nvSpPr>
          <p:cNvPr id="3" name="Subtitle 2"/>
          <p:cNvSpPr>
            <a:spLocks noGrp="1"/>
          </p:cNvSpPr>
          <p:nvPr>
            <p:ph type="subTitle" idx="1"/>
          </p:nvPr>
        </p:nvSpPr>
        <p:spPr/>
        <p:txBody>
          <a:bodyPr>
            <a:normAutofit/>
          </a:bodyPr>
          <a:lstStyle/>
          <a:p>
            <a:r>
              <a:rPr lang="en-US" sz="4800" b="1" u="sng" dirty="0"/>
              <a:t>CO2</a:t>
            </a:r>
          </a:p>
        </p:txBody>
      </p:sp>
      <p:sp>
        <p:nvSpPr>
          <p:cNvPr id="4" name="Slide Number Placeholder 3"/>
          <p:cNvSpPr>
            <a:spLocks noGrp="1"/>
          </p:cNvSpPr>
          <p:nvPr>
            <p:ph type="sldNum" sz="quarter" idx="12"/>
          </p:nvPr>
        </p:nvSpPr>
        <p:spPr/>
        <p:txBody>
          <a:bodyPr/>
          <a:lstStyle/>
          <a:p>
            <a:fld id="{0282CD6F-A7D2-4202-9941-6BEFD1BACC32}" type="slidenum">
              <a:rPr lang="en-US" smtClean="0"/>
              <a:pPr/>
              <a:t>76</a:t>
            </a:fld>
            <a:endParaRPr lang="en-US"/>
          </a:p>
        </p:txBody>
      </p:sp>
    </p:spTree>
    <p:extLst>
      <p:ext uri="{BB962C8B-B14F-4D97-AF65-F5344CB8AC3E}">
        <p14:creationId xmlns:p14="http://schemas.microsoft.com/office/powerpoint/2010/main" val="95622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are </a:t>
            </a:r>
            <a:r>
              <a:rPr lang="en-US" b="1" u="sng" dirty="0">
                <a:solidFill>
                  <a:srgbClr val="0070C0"/>
                </a:solidFill>
              </a:rPr>
              <a:t>negative effects </a:t>
            </a:r>
            <a:r>
              <a:rPr lang="en-US" dirty="0"/>
              <a:t>of </a:t>
            </a:r>
            <a:r>
              <a:rPr lang="en-US" b="1" u="sng" dirty="0">
                <a:solidFill>
                  <a:srgbClr val="0070C0"/>
                </a:solidFill>
              </a:rPr>
              <a:t>global warming</a:t>
            </a:r>
            <a:r>
              <a:rPr lang="en-US" dirty="0"/>
              <a:t>?</a:t>
            </a:r>
          </a:p>
        </p:txBody>
      </p:sp>
      <p:sp>
        <p:nvSpPr>
          <p:cNvPr id="3" name="Subtitle 2"/>
          <p:cNvSpPr>
            <a:spLocks noGrp="1"/>
          </p:cNvSpPr>
          <p:nvPr>
            <p:ph type="subTitle" idx="1"/>
          </p:nvPr>
        </p:nvSpPr>
        <p:spPr>
          <a:xfrm>
            <a:off x="777922" y="3207224"/>
            <a:ext cx="10877266" cy="3220872"/>
          </a:xfrm>
        </p:spPr>
        <p:txBody>
          <a:bodyPr>
            <a:normAutofit/>
          </a:bodyPr>
          <a:lstStyle/>
          <a:p>
            <a:r>
              <a:rPr lang="en-US" sz="4800" b="1" u="sng" dirty="0"/>
              <a:t>Melting ice caps will cause:</a:t>
            </a:r>
          </a:p>
          <a:p>
            <a:r>
              <a:rPr lang="en-US" sz="4800" b="1" u="sng" dirty="0"/>
              <a:t>Climate change</a:t>
            </a:r>
          </a:p>
          <a:p>
            <a:r>
              <a:rPr lang="en-US" sz="4800" b="1" u="sng" dirty="0"/>
              <a:t>Floods</a:t>
            </a:r>
          </a:p>
          <a:p>
            <a:r>
              <a:rPr lang="en-US" sz="4800" b="1" u="sng" dirty="0"/>
              <a:t>Destruction of polar bears habitat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77</a:t>
            </a:fld>
            <a:endParaRPr lang="en-US"/>
          </a:p>
        </p:txBody>
      </p:sp>
    </p:spTree>
    <p:extLst>
      <p:ext uri="{BB962C8B-B14F-4D97-AF65-F5344CB8AC3E}">
        <p14:creationId xmlns:p14="http://schemas.microsoft.com/office/powerpoint/2010/main" val="287147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3 </a:t>
            </a:r>
            <a:r>
              <a:rPr lang="en-US" b="1" u="sng" dirty="0">
                <a:solidFill>
                  <a:srgbClr val="0070C0"/>
                </a:solidFill>
              </a:rPr>
              <a:t>human activities increases</a:t>
            </a:r>
            <a:r>
              <a:rPr lang="en-US" dirty="0"/>
              <a:t> the amount of </a:t>
            </a:r>
            <a:r>
              <a:rPr lang="en-US" b="1" u="sng" dirty="0">
                <a:solidFill>
                  <a:srgbClr val="0070C0"/>
                </a:solidFill>
              </a:rPr>
              <a:t>CO2 </a:t>
            </a:r>
            <a:r>
              <a:rPr lang="en-US" dirty="0"/>
              <a:t>in the environment?</a:t>
            </a:r>
          </a:p>
        </p:txBody>
      </p:sp>
      <p:sp>
        <p:nvSpPr>
          <p:cNvPr id="3" name="Subtitle 2"/>
          <p:cNvSpPr>
            <a:spLocks noGrp="1"/>
          </p:cNvSpPr>
          <p:nvPr>
            <p:ph type="subTitle" idx="1"/>
          </p:nvPr>
        </p:nvSpPr>
        <p:spPr>
          <a:xfrm>
            <a:off x="981799" y="3630173"/>
            <a:ext cx="9658066" cy="2648637"/>
          </a:xfrm>
        </p:spPr>
        <p:txBody>
          <a:bodyPr>
            <a:normAutofit fontScale="92500" lnSpcReduction="10000"/>
          </a:bodyPr>
          <a:lstStyle/>
          <a:p>
            <a:r>
              <a:rPr lang="en-US" sz="4800" b="1" u="sng" dirty="0"/>
              <a:t>Burning fossil fuels</a:t>
            </a:r>
          </a:p>
          <a:p>
            <a:r>
              <a:rPr lang="en-US" sz="4800" b="1" u="sng" dirty="0"/>
              <a:t>Deforestation</a:t>
            </a:r>
          </a:p>
          <a:p>
            <a:r>
              <a:rPr lang="en-US" sz="4800" b="1" u="sng" dirty="0"/>
              <a:t>Increase population = increase exhalation of CO2</a:t>
            </a:r>
          </a:p>
        </p:txBody>
      </p:sp>
      <p:sp>
        <p:nvSpPr>
          <p:cNvPr id="4" name="Slide Number Placeholder 3"/>
          <p:cNvSpPr>
            <a:spLocks noGrp="1"/>
          </p:cNvSpPr>
          <p:nvPr>
            <p:ph type="sldNum" sz="quarter" idx="12"/>
          </p:nvPr>
        </p:nvSpPr>
        <p:spPr/>
        <p:txBody>
          <a:bodyPr/>
          <a:lstStyle/>
          <a:p>
            <a:fld id="{0282CD6F-A7D2-4202-9941-6BEFD1BACC32}" type="slidenum">
              <a:rPr lang="en-US" smtClean="0"/>
              <a:pPr/>
              <a:t>78</a:t>
            </a:fld>
            <a:endParaRPr lang="en-US"/>
          </a:p>
        </p:txBody>
      </p:sp>
    </p:spTree>
    <p:extLst>
      <p:ext uri="{BB962C8B-B14F-4D97-AF65-F5344CB8AC3E}">
        <p14:creationId xmlns:p14="http://schemas.microsoft.com/office/powerpoint/2010/main" val="112369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t>
            </a:r>
            <a:r>
              <a:rPr lang="en-US" b="1" u="sng" dirty="0">
                <a:solidFill>
                  <a:srgbClr val="0070C0"/>
                </a:solidFill>
              </a:rPr>
              <a:t>human activity decreases </a:t>
            </a:r>
            <a:r>
              <a:rPr lang="en-US" dirty="0"/>
              <a:t>the amount of </a:t>
            </a:r>
            <a:r>
              <a:rPr lang="en-US" b="1" u="sng" dirty="0">
                <a:solidFill>
                  <a:srgbClr val="0070C0"/>
                </a:solidFill>
              </a:rPr>
              <a:t>CO2</a:t>
            </a:r>
            <a:r>
              <a:rPr lang="en-US" dirty="0"/>
              <a:t> in the </a:t>
            </a:r>
          </a:p>
        </p:txBody>
      </p:sp>
      <p:sp>
        <p:nvSpPr>
          <p:cNvPr id="3" name="Subtitle 2"/>
          <p:cNvSpPr>
            <a:spLocks noGrp="1"/>
          </p:cNvSpPr>
          <p:nvPr>
            <p:ph type="subTitle" idx="1"/>
          </p:nvPr>
        </p:nvSpPr>
        <p:spPr>
          <a:xfrm>
            <a:off x="1173707" y="3480179"/>
            <a:ext cx="9717206" cy="2825087"/>
          </a:xfrm>
        </p:spPr>
        <p:txBody>
          <a:bodyPr>
            <a:normAutofit/>
          </a:bodyPr>
          <a:lstStyle/>
          <a:p>
            <a:r>
              <a:rPr lang="en-US" sz="4800" b="1" u="sng" dirty="0"/>
              <a:t>Reforestation</a:t>
            </a:r>
          </a:p>
          <a:p>
            <a:r>
              <a:rPr lang="en-US" sz="4800" b="1" u="sng" dirty="0"/>
              <a:t>Using renewable energy sources such as solar and wind power</a:t>
            </a:r>
          </a:p>
        </p:txBody>
      </p:sp>
      <p:sp>
        <p:nvSpPr>
          <p:cNvPr id="4" name="Slide Number Placeholder 3"/>
          <p:cNvSpPr>
            <a:spLocks noGrp="1"/>
          </p:cNvSpPr>
          <p:nvPr>
            <p:ph type="sldNum" sz="quarter" idx="12"/>
          </p:nvPr>
        </p:nvSpPr>
        <p:spPr/>
        <p:txBody>
          <a:bodyPr/>
          <a:lstStyle/>
          <a:p>
            <a:fld id="{0282CD6F-A7D2-4202-9941-6BEFD1BACC32}" type="slidenum">
              <a:rPr lang="en-US" smtClean="0"/>
              <a:pPr/>
              <a:t>79</a:t>
            </a:fld>
            <a:endParaRPr lang="en-US"/>
          </a:p>
        </p:txBody>
      </p:sp>
    </p:spTree>
    <p:extLst>
      <p:ext uri="{BB962C8B-B14F-4D97-AF65-F5344CB8AC3E}">
        <p14:creationId xmlns:p14="http://schemas.microsoft.com/office/powerpoint/2010/main" val="247489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b="1" u="sng" dirty="0">
                <a:solidFill>
                  <a:srgbClr val="0070C0"/>
                </a:solidFill>
              </a:rPr>
              <a:t>Words to know:</a:t>
            </a:r>
          </a:p>
        </p:txBody>
      </p:sp>
      <p:sp>
        <p:nvSpPr>
          <p:cNvPr id="3" name="Subtitle 2"/>
          <p:cNvSpPr>
            <a:spLocks noGrp="1"/>
          </p:cNvSpPr>
          <p:nvPr>
            <p:ph type="subTitle" idx="1"/>
          </p:nvPr>
        </p:nvSpPr>
        <p:spPr>
          <a:xfrm>
            <a:off x="411480" y="3602038"/>
            <a:ext cx="11049000" cy="2509202"/>
          </a:xfrm>
        </p:spPr>
        <p:txBody>
          <a:bodyPr>
            <a:normAutofit fontScale="92500" lnSpcReduction="10000"/>
          </a:bodyPr>
          <a:lstStyle/>
          <a:p>
            <a:r>
              <a:rPr lang="en-US" sz="4800" b="1" u="sng" dirty="0"/>
              <a:t>Inference </a:t>
            </a:r>
            <a:r>
              <a:rPr lang="en-US" sz="4800" dirty="0"/>
              <a:t>- using </a:t>
            </a:r>
            <a:r>
              <a:rPr lang="en-US" sz="4800" b="1" u="sng" dirty="0"/>
              <a:t>evidence</a:t>
            </a:r>
            <a:r>
              <a:rPr lang="en-US" sz="4800" dirty="0"/>
              <a:t> and reasoning to come to a </a:t>
            </a:r>
            <a:r>
              <a:rPr lang="en-US" sz="4800" b="1" u="sng" dirty="0"/>
              <a:t>conclusion</a:t>
            </a:r>
            <a:r>
              <a:rPr lang="en-US" sz="4800" dirty="0"/>
              <a:t> </a:t>
            </a:r>
          </a:p>
          <a:p>
            <a:r>
              <a:rPr lang="en-US" sz="4800" b="1" u="sng" dirty="0"/>
              <a:t>Assume</a:t>
            </a:r>
            <a:r>
              <a:rPr lang="en-US" sz="4800" dirty="0"/>
              <a:t> – to </a:t>
            </a:r>
            <a:r>
              <a:rPr lang="en-US" sz="4800" b="1" u="sng" dirty="0"/>
              <a:t>reason</a:t>
            </a:r>
            <a:r>
              <a:rPr lang="en-US" sz="4800" dirty="0"/>
              <a:t> something to be the case, </a:t>
            </a:r>
            <a:r>
              <a:rPr lang="en-US" sz="4800" b="1" u="sng" dirty="0"/>
              <a:t>without proof</a:t>
            </a:r>
            <a:r>
              <a:rPr lang="en-US" sz="4800" dirty="0"/>
              <a: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a:t>
            </a:fld>
            <a:endParaRPr lang="en-US"/>
          </a:p>
        </p:txBody>
      </p:sp>
    </p:spTree>
    <p:extLst>
      <p:ext uri="{BB962C8B-B14F-4D97-AF65-F5344CB8AC3E}">
        <p14:creationId xmlns:p14="http://schemas.microsoft.com/office/powerpoint/2010/main" val="59711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t>
            </a:r>
            <a:r>
              <a:rPr lang="en-US" b="1" u="sng" dirty="0">
                <a:solidFill>
                  <a:srgbClr val="0070C0"/>
                </a:solidFill>
              </a:rPr>
              <a:t>gas</a:t>
            </a:r>
            <a:r>
              <a:rPr lang="en-US" dirty="0"/>
              <a:t> causes </a:t>
            </a:r>
            <a:r>
              <a:rPr lang="en-US" b="1" u="sng" dirty="0">
                <a:solidFill>
                  <a:srgbClr val="0070C0"/>
                </a:solidFill>
              </a:rPr>
              <a:t>acid rain</a:t>
            </a:r>
            <a:r>
              <a:rPr lang="en-US" dirty="0"/>
              <a:t>?</a:t>
            </a:r>
          </a:p>
        </p:txBody>
      </p:sp>
      <p:sp>
        <p:nvSpPr>
          <p:cNvPr id="3" name="Subtitle 2"/>
          <p:cNvSpPr>
            <a:spLocks noGrp="1"/>
          </p:cNvSpPr>
          <p:nvPr>
            <p:ph type="subTitle" idx="1"/>
          </p:nvPr>
        </p:nvSpPr>
        <p:spPr/>
        <p:txBody>
          <a:bodyPr>
            <a:normAutofit/>
          </a:bodyPr>
          <a:lstStyle/>
          <a:p>
            <a:r>
              <a:rPr lang="en-US" sz="4800" b="1" u="sng" dirty="0"/>
              <a:t>SO4</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80</a:t>
            </a:fld>
            <a:endParaRPr lang="en-US"/>
          </a:p>
        </p:txBody>
      </p:sp>
    </p:spTree>
    <p:extLst>
      <p:ext uri="{BB962C8B-B14F-4D97-AF65-F5344CB8AC3E}">
        <p14:creationId xmlns:p14="http://schemas.microsoft.com/office/powerpoint/2010/main" val="22499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 </a:t>
            </a:r>
            <a:r>
              <a:rPr lang="en-US" b="1" u="sng" dirty="0">
                <a:solidFill>
                  <a:srgbClr val="0070C0"/>
                </a:solidFill>
              </a:rPr>
              <a:t>negative effect </a:t>
            </a:r>
            <a:r>
              <a:rPr lang="en-US" dirty="0"/>
              <a:t>of </a:t>
            </a:r>
            <a:r>
              <a:rPr lang="en-US" b="1" u="sng" dirty="0">
                <a:solidFill>
                  <a:srgbClr val="0070C0"/>
                </a:solidFill>
              </a:rPr>
              <a:t>acid rain</a:t>
            </a:r>
            <a:r>
              <a:rPr lang="en-US" dirty="0"/>
              <a:t>?</a:t>
            </a:r>
          </a:p>
        </p:txBody>
      </p:sp>
      <p:sp>
        <p:nvSpPr>
          <p:cNvPr id="3" name="Subtitle 2"/>
          <p:cNvSpPr>
            <a:spLocks noGrp="1"/>
          </p:cNvSpPr>
          <p:nvPr>
            <p:ph type="subTitle" idx="1"/>
          </p:nvPr>
        </p:nvSpPr>
        <p:spPr/>
        <p:txBody>
          <a:bodyPr>
            <a:normAutofit/>
          </a:bodyPr>
          <a:lstStyle/>
          <a:p>
            <a:r>
              <a:rPr lang="en-US" sz="4800" b="1" u="sng" dirty="0"/>
              <a:t>Damages statues and buildings</a:t>
            </a:r>
          </a:p>
          <a:p>
            <a:r>
              <a:rPr lang="en-US" sz="4800" b="1" u="sng" dirty="0"/>
              <a:t>Kills plants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81</a:t>
            </a:fld>
            <a:endParaRPr lang="en-US"/>
          </a:p>
        </p:txBody>
      </p:sp>
    </p:spTree>
    <p:extLst>
      <p:ext uri="{BB962C8B-B14F-4D97-AF65-F5344CB8AC3E}">
        <p14:creationId xmlns:p14="http://schemas.microsoft.com/office/powerpoint/2010/main" val="113736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2 </a:t>
            </a:r>
            <a:r>
              <a:rPr lang="en-US" b="1" u="sng" dirty="0">
                <a:solidFill>
                  <a:srgbClr val="0070C0"/>
                </a:solidFill>
              </a:rPr>
              <a:t>human activities increase </a:t>
            </a:r>
            <a:r>
              <a:rPr lang="en-US" dirty="0"/>
              <a:t>the amount of </a:t>
            </a:r>
            <a:r>
              <a:rPr lang="en-US" b="1" u="sng" dirty="0">
                <a:solidFill>
                  <a:srgbClr val="0070C0"/>
                </a:solidFill>
              </a:rPr>
              <a:t>SO4</a:t>
            </a:r>
            <a:r>
              <a:rPr lang="en-US" dirty="0"/>
              <a:t> in the environment?</a:t>
            </a:r>
          </a:p>
        </p:txBody>
      </p:sp>
      <p:sp>
        <p:nvSpPr>
          <p:cNvPr id="3" name="Subtitle 2"/>
          <p:cNvSpPr>
            <a:spLocks noGrp="1"/>
          </p:cNvSpPr>
          <p:nvPr>
            <p:ph type="subTitle" idx="1"/>
          </p:nvPr>
        </p:nvSpPr>
        <p:spPr/>
        <p:txBody>
          <a:bodyPr>
            <a:normAutofit/>
          </a:bodyPr>
          <a:lstStyle/>
          <a:p>
            <a:r>
              <a:rPr lang="en-US" sz="4800" b="1" u="sng" dirty="0"/>
              <a:t>Burning fossil fuels </a:t>
            </a:r>
          </a:p>
          <a:p>
            <a:r>
              <a:rPr lang="en-US" sz="4800" b="1" u="sng" dirty="0"/>
              <a:t>Increase factories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82</a:t>
            </a:fld>
            <a:endParaRPr lang="en-US"/>
          </a:p>
        </p:txBody>
      </p:sp>
    </p:spTree>
    <p:extLst>
      <p:ext uri="{BB962C8B-B14F-4D97-AF65-F5344CB8AC3E}">
        <p14:creationId xmlns:p14="http://schemas.microsoft.com/office/powerpoint/2010/main" val="288283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t>
            </a:r>
            <a:r>
              <a:rPr lang="en-US" b="1" u="sng" dirty="0">
                <a:solidFill>
                  <a:srgbClr val="0070C0"/>
                </a:solidFill>
              </a:rPr>
              <a:t>human activity decreases </a:t>
            </a:r>
            <a:r>
              <a:rPr lang="en-US" dirty="0"/>
              <a:t>the amount of </a:t>
            </a:r>
            <a:r>
              <a:rPr lang="en-US" b="1" u="sng" dirty="0">
                <a:solidFill>
                  <a:srgbClr val="0070C0"/>
                </a:solidFill>
              </a:rPr>
              <a:t>SO4</a:t>
            </a:r>
            <a:r>
              <a:rPr lang="en-US" dirty="0"/>
              <a:t> in the environment?</a:t>
            </a:r>
          </a:p>
        </p:txBody>
      </p:sp>
      <p:sp>
        <p:nvSpPr>
          <p:cNvPr id="3" name="Subtitle 2"/>
          <p:cNvSpPr>
            <a:spLocks noGrp="1"/>
          </p:cNvSpPr>
          <p:nvPr>
            <p:ph type="subTitle" idx="1"/>
          </p:nvPr>
        </p:nvSpPr>
        <p:spPr/>
        <p:txBody>
          <a:bodyPr>
            <a:normAutofit/>
          </a:bodyPr>
          <a:lstStyle/>
          <a:p>
            <a:r>
              <a:rPr lang="en-US" sz="4800" b="1" u="sng" dirty="0"/>
              <a:t>Using smoke stacks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83</a:t>
            </a:fld>
            <a:endParaRPr lang="en-US"/>
          </a:p>
        </p:txBody>
      </p:sp>
    </p:spTree>
    <p:extLst>
      <p:ext uri="{BB962C8B-B14F-4D97-AF65-F5344CB8AC3E}">
        <p14:creationId xmlns:p14="http://schemas.microsoft.com/office/powerpoint/2010/main" val="178841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t>
            </a:r>
            <a:r>
              <a:rPr lang="en-US" b="1" u="sng" dirty="0">
                <a:solidFill>
                  <a:srgbClr val="0070C0"/>
                </a:solidFill>
              </a:rPr>
              <a:t>causes</a:t>
            </a:r>
            <a:r>
              <a:rPr lang="en-US" dirty="0"/>
              <a:t> the </a:t>
            </a:r>
            <a:r>
              <a:rPr lang="en-US" b="1" u="sng" dirty="0">
                <a:solidFill>
                  <a:srgbClr val="0070C0"/>
                </a:solidFill>
              </a:rPr>
              <a:t>hole in the ozone</a:t>
            </a:r>
            <a:r>
              <a:rPr lang="en-US" dirty="0"/>
              <a:t>? </a:t>
            </a:r>
          </a:p>
        </p:txBody>
      </p:sp>
      <p:sp>
        <p:nvSpPr>
          <p:cNvPr id="3" name="Subtitle 2"/>
          <p:cNvSpPr>
            <a:spLocks noGrp="1"/>
          </p:cNvSpPr>
          <p:nvPr>
            <p:ph type="subTitle" idx="1"/>
          </p:nvPr>
        </p:nvSpPr>
        <p:spPr/>
        <p:txBody>
          <a:bodyPr>
            <a:normAutofit/>
          </a:bodyPr>
          <a:lstStyle/>
          <a:p>
            <a:r>
              <a:rPr lang="en-US" sz="4800" b="1" u="sng" dirty="0"/>
              <a:t>CFC</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84</a:t>
            </a:fld>
            <a:endParaRPr lang="en-US"/>
          </a:p>
        </p:txBody>
      </p:sp>
    </p:spTree>
    <p:extLst>
      <p:ext uri="{BB962C8B-B14F-4D97-AF65-F5344CB8AC3E}">
        <p14:creationId xmlns:p14="http://schemas.microsoft.com/office/powerpoint/2010/main" val="223567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 </a:t>
            </a:r>
            <a:r>
              <a:rPr lang="en-US" b="1" u="sng" dirty="0">
                <a:solidFill>
                  <a:srgbClr val="0070C0"/>
                </a:solidFill>
              </a:rPr>
              <a:t>negative effect </a:t>
            </a:r>
            <a:r>
              <a:rPr lang="en-US" dirty="0"/>
              <a:t>of the </a:t>
            </a:r>
            <a:r>
              <a:rPr lang="en-US" b="1" u="sng" dirty="0">
                <a:solidFill>
                  <a:srgbClr val="0070C0"/>
                </a:solidFill>
              </a:rPr>
              <a:t>hole in the ozone layer</a:t>
            </a:r>
            <a:r>
              <a:rPr lang="en-US" dirty="0"/>
              <a:t>?</a:t>
            </a:r>
          </a:p>
        </p:txBody>
      </p:sp>
      <p:sp>
        <p:nvSpPr>
          <p:cNvPr id="3" name="Subtitle 2"/>
          <p:cNvSpPr>
            <a:spLocks noGrp="1"/>
          </p:cNvSpPr>
          <p:nvPr>
            <p:ph type="subTitle" idx="1"/>
          </p:nvPr>
        </p:nvSpPr>
        <p:spPr/>
        <p:txBody>
          <a:bodyPr>
            <a:normAutofit/>
          </a:bodyPr>
          <a:lstStyle/>
          <a:p>
            <a:r>
              <a:rPr lang="en-US" sz="4800" b="1" u="sng" dirty="0"/>
              <a:t>Decreased protection from the </a:t>
            </a:r>
            <a:r>
              <a:rPr lang="en-US" sz="4800" b="1" u="sng" dirty="0" err="1"/>
              <a:t>Uv</a:t>
            </a:r>
            <a:r>
              <a:rPr lang="en-US" sz="4800" b="1" u="sng" dirty="0"/>
              <a:t> radiation from the sun</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85</a:t>
            </a:fld>
            <a:endParaRPr lang="en-US"/>
          </a:p>
        </p:txBody>
      </p:sp>
    </p:spTree>
    <p:extLst>
      <p:ext uri="{BB962C8B-B14F-4D97-AF65-F5344CB8AC3E}">
        <p14:creationId xmlns:p14="http://schemas.microsoft.com/office/powerpoint/2010/main" val="353060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t>
            </a:r>
            <a:r>
              <a:rPr lang="en-US" b="1" u="sng" dirty="0">
                <a:solidFill>
                  <a:srgbClr val="0070C0"/>
                </a:solidFill>
              </a:rPr>
              <a:t>human activities increase </a:t>
            </a:r>
            <a:r>
              <a:rPr lang="en-US" dirty="0"/>
              <a:t>the </a:t>
            </a:r>
            <a:r>
              <a:rPr lang="en-US" b="1" u="sng" dirty="0">
                <a:solidFill>
                  <a:srgbClr val="0070C0"/>
                </a:solidFill>
              </a:rPr>
              <a:t>size</a:t>
            </a:r>
            <a:r>
              <a:rPr lang="en-US" dirty="0"/>
              <a:t> of the hole in the </a:t>
            </a:r>
            <a:r>
              <a:rPr lang="en-US" b="1" u="sng" dirty="0">
                <a:solidFill>
                  <a:srgbClr val="0070C0"/>
                </a:solidFill>
              </a:rPr>
              <a:t>ozone layer</a:t>
            </a:r>
            <a:r>
              <a:rPr lang="en-US" dirty="0"/>
              <a:t>?</a:t>
            </a:r>
          </a:p>
        </p:txBody>
      </p:sp>
      <p:sp>
        <p:nvSpPr>
          <p:cNvPr id="3" name="Subtitle 2"/>
          <p:cNvSpPr>
            <a:spLocks noGrp="1"/>
          </p:cNvSpPr>
          <p:nvPr>
            <p:ph type="subTitle" idx="1"/>
          </p:nvPr>
        </p:nvSpPr>
        <p:spPr/>
        <p:txBody>
          <a:bodyPr>
            <a:normAutofit fontScale="92500" lnSpcReduction="20000"/>
          </a:bodyPr>
          <a:lstStyle/>
          <a:p>
            <a:r>
              <a:rPr lang="en-US" altLang="en-US" sz="4800" b="1" u="sng" dirty="0"/>
              <a:t>CFCs are used in aerosols, refrigerators, air-conditioning units and polystyrene foam.</a:t>
            </a:r>
          </a:p>
          <a:p>
            <a:endParaRPr lang="en-US" sz="4800"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86</a:t>
            </a:fld>
            <a:endParaRPr lang="en-US"/>
          </a:p>
        </p:txBody>
      </p:sp>
    </p:spTree>
    <p:extLst>
      <p:ext uri="{BB962C8B-B14F-4D97-AF65-F5344CB8AC3E}">
        <p14:creationId xmlns:p14="http://schemas.microsoft.com/office/powerpoint/2010/main" val="404983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a:t>
            </a:r>
            <a:r>
              <a:rPr lang="en-US" b="1" u="sng" dirty="0">
                <a:solidFill>
                  <a:srgbClr val="0070C0"/>
                </a:solidFill>
              </a:rPr>
              <a:t>human activities </a:t>
            </a:r>
            <a:r>
              <a:rPr lang="en-US" dirty="0"/>
              <a:t>can help </a:t>
            </a:r>
            <a:r>
              <a:rPr lang="en-US" b="1" u="sng" dirty="0">
                <a:solidFill>
                  <a:srgbClr val="0070C0"/>
                </a:solidFill>
              </a:rPr>
              <a:t>stop</a:t>
            </a:r>
            <a:r>
              <a:rPr lang="en-US" dirty="0"/>
              <a:t> the growth of the </a:t>
            </a:r>
            <a:r>
              <a:rPr lang="en-US" b="1" u="sng" dirty="0">
                <a:solidFill>
                  <a:srgbClr val="0070C0"/>
                </a:solidFill>
              </a:rPr>
              <a:t>hole in the ozone layer</a:t>
            </a:r>
            <a:r>
              <a:rPr lang="en-US" dirty="0"/>
              <a:t>?</a:t>
            </a:r>
          </a:p>
        </p:txBody>
      </p:sp>
      <p:sp>
        <p:nvSpPr>
          <p:cNvPr id="3" name="Subtitle 2"/>
          <p:cNvSpPr>
            <a:spLocks noGrp="1"/>
          </p:cNvSpPr>
          <p:nvPr>
            <p:ph type="subTitle" idx="1"/>
          </p:nvPr>
        </p:nvSpPr>
        <p:spPr>
          <a:xfrm>
            <a:off x="295421" y="3384303"/>
            <a:ext cx="11619914" cy="2948887"/>
          </a:xfrm>
        </p:spPr>
        <p:txBody>
          <a:bodyPr>
            <a:normAutofit fontScale="92500" lnSpcReduction="10000"/>
          </a:bodyPr>
          <a:lstStyle/>
          <a:p>
            <a:r>
              <a:rPr lang="en-US" sz="4800" b="1" u="sng" dirty="0"/>
              <a:t>The ozone layer will fix itself if we give it time and work on not making it bigger. We can do that by not using </a:t>
            </a:r>
            <a:r>
              <a:rPr lang="en-US" altLang="en-US" sz="4800" b="1" u="sng" dirty="0"/>
              <a:t>aerosols,</a:t>
            </a:r>
            <a:r>
              <a:rPr lang="en-US" sz="4800" b="1" u="sng" dirty="0"/>
              <a:t> disposing of Air conditioning units and refrigerators properly to decrease the amount of CFC in the environment.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87</a:t>
            </a:fld>
            <a:endParaRPr lang="en-US"/>
          </a:p>
        </p:txBody>
      </p:sp>
    </p:spTree>
    <p:extLst>
      <p:ext uri="{BB962C8B-B14F-4D97-AF65-F5344CB8AC3E}">
        <p14:creationId xmlns:p14="http://schemas.microsoft.com/office/powerpoint/2010/main" val="159555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are </a:t>
            </a:r>
            <a:r>
              <a:rPr lang="en-US" b="1" u="sng" dirty="0">
                <a:solidFill>
                  <a:srgbClr val="0070C0"/>
                </a:solidFill>
              </a:rPr>
              <a:t>pesticides</a:t>
            </a:r>
            <a:r>
              <a:rPr lang="en-US" dirty="0"/>
              <a:t>?</a:t>
            </a:r>
          </a:p>
        </p:txBody>
      </p:sp>
      <p:sp>
        <p:nvSpPr>
          <p:cNvPr id="3" name="Subtitle 2"/>
          <p:cNvSpPr>
            <a:spLocks noGrp="1"/>
          </p:cNvSpPr>
          <p:nvPr>
            <p:ph type="subTitle" idx="1"/>
          </p:nvPr>
        </p:nvSpPr>
        <p:spPr/>
        <p:txBody>
          <a:bodyPr>
            <a:normAutofit/>
          </a:bodyPr>
          <a:lstStyle/>
          <a:p>
            <a:r>
              <a:rPr lang="en-US" sz="4800" b="1" u="sng" dirty="0"/>
              <a:t>Chemicals that kill pests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88</a:t>
            </a:fld>
            <a:endParaRPr lang="en-US"/>
          </a:p>
        </p:txBody>
      </p:sp>
    </p:spTree>
    <p:extLst>
      <p:ext uri="{BB962C8B-B14F-4D97-AF65-F5344CB8AC3E}">
        <p14:creationId xmlns:p14="http://schemas.microsoft.com/office/powerpoint/2010/main" val="9284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Why do we use </a:t>
            </a:r>
            <a:r>
              <a:rPr lang="en-US" b="1" u="sng" dirty="0">
                <a:solidFill>
                  <a:srgbClr val="0070C0"/>
                </a:solidFill>
              </a:rPr>
              <a:t>pesticides</a:t>
            </a:r>
            <a:r>
              <a:rPr lang="en-US" dirty="0"/>
              <a:t>?</a:t>
            </a:r>
          </a:p>
        </p:txBody>
      </p:sp>
      <p:sp>
        <p:nvSpPr>
          <p:cNvPr id="3" name="Subtitle 2"/>
          <p:cNvSpPr>
            <a:spLocks noGrp="1"/>
          </p:cNvSpPr>
          <p:nvPr>
            <p:ph type="subTitle" idx="1"/>
          </p:nvPr>
        </p:nvSpPr>
        <p:spPr/>
        <p:txBody>
          <a:bodyPr>
            <a:normAutofit/>
          </a:bodyPr>
          <a:lstStyle/>
          <a:p>
            <a:r>
              <a:rPr lang="en-US" sz="4800" b="1" u="sng" dirty="0"/>
              <a:t>To kill undesirable organisms aka pest that might harm our crops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89</a:t>
            </a:fld>
            <a:endParaRPr lang="en-US"/>
          </a:p>
        </p:txBody>
      </p:sp>
    </p:spTree>
    <p:extLst>
      <p:ext uri="{BB962C8B-B14F-4D97-AF65-F5344CB8AC3E}">
        <p14:creationId xmlns:p14="http://schemas.microsoft.com/office/powerpoint/2010/main" val="421855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870210"/>
          </a:xfrm>
        </p:spPr>
        <p:txBody>
          <a:bodyPr>
            <a:normAutofit fontScale="90000"/>
          </a:bodyPr>
          <a:lstStyle/>
          <a:p>
            <a:r>
              <a:rPr lang="en-US" b="1" u="sng" dirty="0">
                <a:solidFill>
                  <a:srgbClr val="0070C0"/>
                </a:solidFill>
              </a:rPr>
              <a:t>Tips on graphing</a:t>
            </a:r>
          </a:p>
        </p:txBody>
      </p:sp>
      <p:sp>
        <p:nvSpPr>
          <p:cNvPr id="3" name="Subtitle 2"/>
          <p:cNvSpPr>
            <a:spLocks noGrp="1"/>
          </p:cNvSpPr>
          <p:nvPr>
            <p:ph type="subTitle" idx="1"/>
          </p:nvPr>
        </p:nvSpPr>
        <p:spPr>
          <a:xfrm>
            <a:off x="1524000" y="1378422"/>
            <a:ext cx="10040203" cy="5090615"/>
          </a:xfrm>
        </p:spPr>
        <p:txBody>
          <a:bodyPr>
            <a:normAutofit/>
          </a:bodyPr>
          <a:lstStyle/>
          <a:p>
            <a:r>
              <a:rPr lang="en-US" sz="4800" b="1" u="sng" dirty="0"/>
              <a:t>Read</a:t>
            </a:r>
            <a:r>
              <a:rPr lang="en-US" sz="4800" dirty="0"/>
              <a:t> all parts of the question before making the graph</a:t>
            </a:r>
          </a:p>
          <a:p>
            <a:r>
              <a:rPr lang="en-US" sz="4800" b="1" u="sng" dirty="0"/>
              <a:t>Stretch out </a:t>
            </a:r>
            <a:r>
              <a:rPr lang="en-US" sz="4800" dirty="0"/>
              <a:t>you graph as much as possible</a:t>
            </a:r>
          </a:p>
          <a:p>
            <a:r>
              <a:rPr lang="en-US" sz="4800" dirty="0"/>
              <a:t>Make sure each square on each of your </a:t>
            </a:r>
            <a:r>
              <a:rPr lang="en-US" sz="4800" b="1" u="sng" dirty="0"/>
              <a:t>scales</a:t>
            </a:r>
            <a:r>
              <a:rPr lang="en-US" sz="4800" dirty="0"/>
              <a:t> have the same value</a:t>
            </a:r>
          </a:p>
          <a:p>
            <a:r>
              <a:rPr lang="en-US" sz="4800" dirty="0"/>
              <a:t>Don’t forget to mark your </a:t>
            </a:r>
            <a:r>
              <a:rPr lang="en-US" sz="4800" b="1" u="sng" dirty="0" err="1"/>
              <a:t>zeros</a:t>
            </a:r>
            <a:endParaRPr lang="en-US" sz="4800" b="1" u="sng" dirty="0"/>
          </a:p>
        </p:txBody>
      </p:sp>
      <p:sp>
        <p:nvSpPr>
          <p:cNvPr id="4" name="Slide Number Placeholder 3"/>
          <p:cNvSpPr>
            <a:spLocks noGrp="1"/>
          </p:cNvSpPr>
          <p:nvPr>
            <p:ph type="sldNum" sz="quarter" idx="12"/>
          </p:nvPr>
        </p:nvSpPr>
        <p:spPr/>
        <p:txBody>
          <a:bodyPr/>
          <a:lstStyle/>
          <a:p>
            <a:fld id="{0282CD6F-A7D2-4202-9941-6BEFD1BACC32}" type="slidenum">
              <a:rPr lang="en-US" smtClean="0"/>
              <a:pPr/>
              <a:t>9</a:t>
            </a:fld>
            <a:endParaRPr lang="en-US"/>
          </a:p>
        </p:txBody>
      </p:sp>
    </p:spTree>
    <p:extLst>
      <p:ext uri="{BB962C8B-B14F-4D97-AF65-F5344CB8AC3E}">
        <p14:creationId xmlns:p14="http://schemas.microsoft.com/office/powerpoint/2010/main" val="153787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t>
            </a:r>
            <a:r>
              <a:rPr lang="en-US" b="1" u="sng" dirty="0">
                <a:solidFill>
                  <a:srgbClr val="0070C0"/>
                </a:solidFill>
              </a:rPr>
              <a:t>problem</a:t>
            </a:r>
            <a:r>
              <a:rPr lang="en-US" dirty="0"/>
              <a:t> are caused by </a:t>
            </a:r>
            <a:r>
              <a:rPr lang="en-US" b="1" u="sng" dirty="0">
                <a:solidFill>
                  <a:srgbClr val="0070C0"/>
                </a:solidFill>
              </a:rPr>
              <a:t>pesticides</a:t>
            </a:r>
            <a:r>
              <a:rPr lang="en-US" dirty="0"/>
              <a:t>?</a:t>
            </a:r>
          </a:p>
        </p:txBody>
      </p:sp>
      <p:sp>
        <p:nvSpPr>
          <p:cNvPr id="3" name="Subtitle 2"/>
          <p:cNvSpPr>
            <a:spLocks noGrp="1"/>
          </p:cNvSpPr>
          <p:nvPr>
            <p:ph type="subTitle" idx="1"/>
          </p:nvPr>
        </p:nvSpPr>
        <p:spPr/>
        <p:txBody>
          <a:bodyPr>
            <a:normAutofit/>
          </a:bodyPr>
          <a:lstStyle/>
          <a:p>
            <a:r>
              <a:rPr lang="en-US" sz="4800" b="1" u="sng" dirty="0"/>
              <a:t>They do not only kill the pests but other beneficial organisms as well</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90</a:t>
            </a:fld>
            <a:endParaRPr lang="en-US"/>
          </a:p>
        </p:txBody>
      </p:sp>
    </p:spTree>
    <p:extLst>
      <p:ext uri="{BB962C8B-B14F-4D97-AF65-F5344CB8AC3E}">
        <p14:creationId xmlns:p14="http://schemas.microsoft.com/office/powerpoint/2010/main" val="401561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can we do </a:t>
            </a:r>
            <a:r>
              <a:rPr lang="en-US" b="1" u="sng" dirty="0">
                <a:solidFill>
                  <a:srgbClr val="0070C0"/>
                </a:solidFill>
              </a:rPr>
              <a:t>instead</a:t>
            </a:r>
            <a:r>
              <a:rPr lang="en-US" dirty="0"/>
              <a:t> of using </a:t>
            </a:r>
            <a:r>
              <a:rPr lang="en-US" b="1" u="sng" dirty="0">
                <a:solidFill>
                  <a:srgbClr val="0070C0"/>
                </a:solidFill>
              </a:rPr>
              <a:t>pesticides</a:t>
            </a:r>
            <a:r>
              <a:rPr lang="en-US" dirty="0"/>
              <a:t>?</a:t>
            </a:r>
          </a:p>
        </p:txBody>
      </p:sp>
      <p:sp>
        <p:nvSpPr>
          <p:cNvPr id="3" name="Subtitle 2"/>
          <p:cNvSpPr>
            <a:spLocks noGrp="1"/>
          </p:cNvSpPr>
          <p:nvPr>
            <p:ph type="subTitle" idx="1"/>
          </p:nvPr>
        </p:nvSpPr>
        <p:spPr/>
        <p:txBody>
          <a:bodyPr>
            <a:normAutofit/>
          </a:bodyPr>
          <a:lstStyle/>
          <a:p>
            <a:r>
              <a:rPr lang="en-US" sz="4800" b="1" u="sng" dirty="0" err="1"/>
              <a:t>Biotemediation</a:t>
            </a:r>
            <a:r>
              <a:rPr lang="en-US" sz="4800" b="1" u="sng" dirty="0"/>
              <a:t>-using other living things to eat or get rid of the pests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91</a:t>
            </a:fld>
            <a:endParaRPr lang="en-US"/>
          </a:p>
        </p:txBody>
      </p:sp>
    </p:spTree>
    <p:extLst>
      <p:ext uri="{BB962C8B-B14F-4D97-AF65-F5344CB8AC3E}">
        <p14:creationId xmlns:p14="http://schemas.microsoft.com/office/powerpoint/2010/main" val="193746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are </a:t>
            </a:r>
            <a:r>
              <a:rPr lang="en-US" b="1" u="sng" dirty="0">
                <a:solidFill>
                  <a:srgbClr val="0070C0"/>
                </a:solidFill>
              </a:rPr>
              <a:t>fertilizers</a:t>
            </a:r>
            <a:r>
              <a:rPr lang="en-US" dirty="0"/>
              <a:t>? </a:t>
            </a:r>
          </a:p>
        </p:txBody>
      </p:sp>
      <p:sp>
        <p:nvSpPr>
          <p:cNvPr id="3" name="Subtitle 2"/>
          <p:cNvSpPr>
            <a:spLocks noGrp="1"/>
          </p:cNvSpPr>
          <p:nvPr>
            <p:ph type="subTitle" idx="1"/>
          </p:nvPr>
        </p:nvSpPr>
        <p:spPr/>
        <p:txBody>
          <a:bodyPr>
            <a:normAutofit/>
          </a:bodyPr>
          <a:lstStyle/>
          <a:p>
            <a:r>
              <a:rPr lang="en-US" sz="4800" b="1" u="sng" dirty="0"/>
              <a:t>Chemicals that are added to he soil to help plants grow faster</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92</a:t>
            </a:fld>
            <a:endParaRPr lang="en-US"/>
          </a:p>
        </p:txBody>
      </p:sp>
    </p:spTree>
    <p:extLst>
      <p:ext uri="{BB962C8B-B14F-4D97-AF65-F5344CB8AC3E}">
        <p14:creationId xmlns:p14="http://schemas.microsoft.com/office/powerpoint/2010/main" val="139292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Why do we use </a:t>
            </a:r>
            <a:r>
              <a:rPr lang="en-US" b="1" u="sng" dirty="0">
                <a:solidFill>
                  <a:srgbClr val="0070C0"/>
                </a:solidFill>
              </a:rPr>
              <a:t>fertilizers</a:t>
            </a:r>
            <a:r>
              <a:rPr lang="en-US" dirty="0"/>
              <a:t>?</a:t>
            </a:r>
          </a:p>
        </p:txBody>
      </p:sp>
      <p:sp>
        <p:nvSpPr>
          <p:cNvPr id="3" name="Subtitle 2"/>
          <p:cNvSpPr>
            <a:spLocks noGrp="1"/>
          </p:cNvSpPr>
          <p:nvPr>
            <p:ph type="subTitle" idx="1"/>
          </p:nvPr>
        </p:nvSpPr>
        <p:spPr/>
        <p:txBody>
          <a:bodyPr>
            <a:normAutofit/>
          </a:bodyPr>
          <a:lstStyle/>
          <a:p>
            <a:r>
              <a:rPr lang="en-US" sz="4800" b="1" u="sng" dirty="0"/>
              <a:t>To increase our crops yields</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93</a:t>
            </a:fld>
            <a:endParaRPr lang="en-US"/>
          </a:p>
        </p:txBody>
      </p:sp>
    </p:spTree>
    <p:extLst>
      <p:ext uri="{BB962C8B-B14F-4D97-AF65-F5344CB8AC3E}">
        <p14:creationId xmlns:p14="http://schemas.microsoft.com/office/powerpoint/2010/main" val="419296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a:t>
            </a:r>
            <a:r>
              <a:rPr lang="en-US" b="1" u="sng" dirty="0">
                <a:solidFill>
                  <a:srgbClr val="0070C0"/>
                </a:solidFill>
              </a:rPr>
              <a:t>problem</a:t>
            </a:r>
            <a:r>
              <a:rPr lang="en-US" dirty="0"/>
              <a:t> can be caused by </a:t>
            </a:r>
            <a:r>
              <a:rPr lang="en-US" b="1" u="sng" dirty="0">
                <a:solidFill>
                  <a:srgbClr val="0070C0"/>
                </a:solidFill>
              </a:rPr>
              <a:t>fertilizers</a:t>
            </a:r>
            <a:r>
              <a:rPr lang="en-US" dirty="0"/>
              <a:t>?</a:t>
            </a:r>
          </a:p>
        </p:txBody>
      </p:sp>
      <p:sp>
        <p:nvSpPr>
          <p:cNvPr id="3" name="Subtitle 2"/>
          <p:cNvSpPr>
            <a:spLocks noGrp="1"/>
          </p:cNvSpPr>
          <p:nvPr>
            <p:ph type="subTitle" idx="1"/>
          </p:nvPr>
        </p:nvSpPr>
        <p:spPr>
          <a:xfrm>
            <a:off x="1203960" y="3602038"/>
            <a:ext cx="9570720" cy="2433002"/>
          </a:xfrm>
        </p:spPr>
        <p:txBody>
          <a:bodyPr>
            <a:normAutofit fontScale="92500" lnSpcReduction="10000"/>
          </a:bodyPr>
          <a:lstStyle/>
          <a:p>
            <a:r>
              <a:rPr lang="en-US" sz="4800" b="1" u="sng" dirty="0"/>
              <a:t>They can cause an increase of plant growth on the top layer of lakes which could block the sunlight for plants on the bottom of the lake killing them</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94</a:t>
            </a:fld>
            <a:endParaRPr lang="en-US"/>
          </a:p>
        </p:txBody>
      </p:sp>
    </p:spTree>
    <p:extLst>
      <p:ext uri="{BB962C8B-B14F-4D97-AF65-F5344CB8AC3E}">
        <p14:creationId xmlns:p14="http://schemas.microsoft.com/office/powerpoint/2010/main" val="80478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an </a:t>
            </a:r>
            <a:r>
              <a:rPr lang="en-US" b="1" u="sng" dirty="0">
                <a:solidFill>
                  <a:srgbClr val="0070C0"/>
                </a:solidFill>
              </a:rPr>
              <a:t>energy pyramid</a:t>
            </a:r>
            <a:r>
              <a:rPr lang="en-US" dirty="0"/>
              <a:t>?</a:t>
            </a:r>
          </a:p>
        </p:txBody>
      </p:sp>
      <p:sp>
        <p:nvSpPr>
          <p:cNvPr id="3" name="Subtitle 2"/>
          <p:cNvSpPr>
            <a:spLocks noGrp="1"/>
          </p:cNvSpPr>
          <p:nvPr>
            <p:ph type="subTitle" idx="1"/>
          </p:nvPr>
        </p:nvSpPr>
        <p:spPr/>
        <p:txBody>
          <a:bodyPr>
            <a:normAutofit fontScale="92500" lnSpcReduction="20000"/>
          </a:bodyPr>
          <a:lstStyle/>
          <a:p>
            <a:r>
              <a:rPr lang="en-US" sz="4800" b="1" u="sng" dirty="0"/>
              <a:t>It’s a representation that shows how energy moves from one level to the other</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95</a:t>
            </a:fld>
            <a:endParaRPr lang="en-US"/>
          </a:p>
        </p:txBody>
      </p:sp>
    </p:spTree>
    <p:extLst>
      <p:ext uri="{BB962C8B-B14F-4D97-AF65-F5344CB8AC3E}">
        <p14:creationId xmlns:p14="http://schemas.microsoft.com/office/powerpoint/2010/main" val="209572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How does </a:t>
            </a:r>
            <a:r>
              <a:rPr lang="en-US" b="1" u="sng" dirty="0">
                <a:solidFill>
                  <a:srgbClr val="0070C0"/>
                </a:solidFill>
              </a:rPr>
              <a:t>energy move </a:t>
            </a:r>
            <a:r>
              <a:rPr lang="en-US" dirty="0"/>
              <a:t>thru the </a:t>
            </a:r>
            <a:r>
              <a:rPr lang="en-US" b="1" u="sng" dirty="0">
                <a:solidFill>
                  <a:srgbClr val="0070C0"/>
                </a:solidFill>
              </a:rPr>
              <a:t>Energy pyramid</a:t>
            </a:r>
            <a:r>
              <a:rPr lang="en-US" dirty="0"/>
              <a:t>?</a:t>
            </a:r>
          </a:p>
        </p:txBody>
      </p:sp>
      <p:sp>
        <p:nvSpPr>
          <p:cNvPr id="3" name="Subtitle 2"/>
          <p:cNvSpPr>
            <a:spLocks noGrp="1"/>
          </p:cNvSpPr>
          <p:nvPr>
            <p:ph type="subTitle" idx="1"/>
          </p:nvPr>
        </p:nvSpPr>
        <p:spPr/>
        <p:txBody>
          <a:bodyPr>
            <a:normAutofit/>
          </a:bodyPr>
          <a:lstStyle/>
          <a:p>
            <a:r>
              <a:rPr lang="en-US" sz="4800" b="1" u="sng" dirty="0"/>
              <a:t>10% moves from the bottom to the top</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96</a:t>
            </a:fld>
            <a:endParaRPr lang="en-US"/>
          </a:p>
        </p:txBody>
      </p:sp>
    </p:spTree>
    <p:extLst>
      <p:ext uri="{BB962C8B-B14F-4D97-AF65-F5344CB8AC3E}">
        <p14:creationId xmlns:p14="http://schemas.microsoft.com/office/powerpoint/2010/main" val="392298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fontScale="90000"/>
          </a:bodyPr>
          <a:lstStyle/>
          <a:p>
            <a:r>
              <a:rPr lang="en-US" dirty="0"/>
              <a:t>What happens with </a:t>
            </a:r>
            <a:r>
              <a:rPr lang="en-US" b="1" u="sng" dirty="0">
                <a:solidFill>
                  <a:srgbClr val="0070C0"/>
                </a:solidFill>
              </a:rPr>
              <a:t>90% </a:t>
            </a:r>
            <a:r>
              <a:rPr lang="en-US" dirty="0"/>
              <a:t>of the </a:t>
            </a:r>
            <a:r>
              <a:rPr lang="en-US" b="1" u="sng" dirty="0">
                <a:solidFill>
                  <a:srgbClr val="0070C0"/>
                </a:solidFill>
              </a:rPr>
              <a:t>energy</a:t>
            </a:r>
            <a:r>
              <a:rPr lang="en-US" dirty="0"/>
              <a:t> in the </a:t>
            </a:r>
            <a:r>
              <a:rPr lang="en-US" b="1" u="sng" dirty="0">
                <a:solidFill>
                  <a:srgbClr val="0070C0"/>
                </a:solidFill>
              </a:rPr>
              <a:t>Energy pyramid?</a:t>
            </a:r>
          </a:p>
        </p:txBody>
      </p:sp>
      <p:sp>
        <p:nvSpPr>
          <p:cNvPr id="3" name="Subtitle 2"/>
          <p:cNvSpPr>
            <a:spLocks noGrp="1"/>
          </p:cNvSpPr>
          <p:nvPr>
            <p:ph type="subTitle" idx="1"/>
          </p:nvPr>
        </p:nvSpPr>
        <p:spPr/>
        <p:txBody>
          <a:bodyPr>
            <a:normAutofit fontScale="92500" lnSpcReduction="20000"/>
          </a:bodyPr>
          <a:lstStyle/>
          <a:p>
            <a:r>
              <a:rPr lang="en-US" sz="4800" b="1" u="sng" dirty="0"/>
              <a:t>It is used by the organism for its metabolic functions and some is loss as heat</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97</a:t>
            </a:fld>
            <a:endParaRPr lang="en-US"/>
          </a:p>
        </p:txBody>
      </p:sp>
    </p:spTree>
    <p:extLst>
      <p:ext uri="{BB962C8B-B14F-4D97-AF65-F5344CB8AC3E}">
        <p14:creationId xmlns:p14="http://schemas.microsoft.com/office/powerpoint/2010/main" val="392298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What is </a:t>
            </a:r>
            <a:r>
              <a:rPr lang="en-US" b="1" u="sng" dirty="0">
                <a:solidFill>
                  <a:srgbClr val="0070C0"/>
                </a:solidFill>
              </a:rPr>
              <a:t>DDT</a:t>
            </a:r>
            <a:r>
              <a:rPr lang="en-US" dirty="0"/>
              <a:t>?</a:t>
            </a:r>
          </a:p>
        </p:txBody>
      </p:sp>
      <p:sp>
        <p:nvSpPr>
          <p:cNvPr id="3" name="Subtitle 2"/>
          <p:cNvSpPr>
            <a:spLocks noGrp="1"/>
          </p:cNvSpPr>
          <p:nvPr>
            <p:ph type="subTitle" idx="1"/>
          </p:nvPr>
        </p:nvSpPr>
        <p:spPr/>
        <p:txBody>
          <a:bodyPr>
            <a:normAutofit/>
          </a:bodyPr>
          <a:lstStyle/>
          <a:p>
            <a:r>
              <a:rPr lang="en-US" sz="4800" b="1" u="sng" dirty="0"/>
              <a:t>A dangerous pesticide</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98</a:t>
            </a:fld>
            <a:endParaRPr lang="en-US"/>
          </a:p>
        </p:txBody>
      </p:sp>
    </p:spTree>
    <p:extLst>
      <p:ext uri="{BB962C8B-B14F-4D97-AF65-F5344CB8AC3E}">
        <p14:creationId xmlns:p14="http://schemas.microsoft.com/office/powerpoint/2010/main" val="24161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441"/>
            <a:ext cx="9144000" cy="2387600"/>
          </a:xfrm>
        </p:spPr>
        <p:txBody>
          <a:bodyPr>
            <a:normAutofit/>
          </a:bodyPr>
          <a:lstStyle/>
          <a:p>
            <a:r>
              <a:rPr lang="en-US" dirty="0"/>
              <a:t>How does </a:t>
            </a:r>
            <a:r>
              <a:rPr lang="en-US" b="1" u="sng" dirty="0">
                <a:solidFill>
                  <a:srgbClr val="0070C0"/>
                </a:solidFill>
              </a:rPr>
              <a:t>DDT</a:t>
            </a:r>
            <a:r>
              <a:rPr lang="en-US" dirty="0"/>
              <a:t> move thru </a:t>
            </a:r>
            <a:r>
              <a:rPr lang="en-US" b="1" u="sng" dirty="0">
                <a:solidFill>
                  <a:srgbClr val="0070C0"/>
                </a:solidFill>
              </a:rPr>
              <a:t>the food chain</a:t>
            </a:r>
            <a:r>
              <a:rPr lang="en-US" dirty="0"/>
              <a:t>?</a:t>
            </a:r>
          </a:p>
        </p:txBody>
      </p:sp>
      <p:sp>
        <p:nvSpPr>
          <p:cNvPr id="3" name="Subtitle 2"/>
          <p:cNvSpPr>
            <a:spLocks noGrp="1"/>
          </p:cNvSpPr>
          <p:nvPr>
            <p:ph type="subTitle" idx="1"/>
          </p:nvPr>
        </p:nvSpPr>
        <p:spPr/>
        <p:txBody>
          <a:bodyPr>
            <a:normAutofit/>
          </a:bodyPr>
          <a:lstStyle/>
          <a:p>
            <a:r>
              <a:rPr lang="en-US" sz="4800" b="1" u="sng" dirty="0"/>
              <a:t>It accumulates and its effect is magnified</a:t>
            </a:r>
          </a:p>
        </p:txBody>
      </p:sp>
      <p:sp>
        <p:nvSpPr>
          <p:cNvPr id="4" name="Slide Number Placeholder 3"/>
          <p:cNvSpPr>
            <a:spLocks noGrp="1"/>
          </p:cNvSpPr>
          <p:nvPr>
            <p:ph type="sldNum" sz="quarter" idx="12"/>
          </p:nvPr>
        </p:nvSpPr>
        <p:spPr/>
        <p:txBody>
          <a:bodyPr/>
          <a:lstStyle/>
          <a:p>
            <a:fld id="{0282CD6F-A7D2-4202-9941-6BEFD1BACC32}" type="slidenum">
              <a:rPr lang="en-US" smtClean="0"/>
              <a:pPr/>
              <a:t>99</a:t>
            </a:fld>
            <a:endParaRPr lang="en-US"/>
          </a:p>
        </p:txBody>
      </p:sp>
    </p:spTree>
    <p:extLst>
      <p:ext uri="{BB962C8B-B14F-4D97-AF65-F5344CB8AC3E}">
        <p14:creationId xmlns:p14="http://schemas.microsoft.com/office/powerpoint/2010/main" val="146260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1576</TotalTime>
  <Words>2255</Words>
  <Application>Microsoft Macintosh PowerPoint</Application>
  <PresentationFormat>Widescreen</PresentationFormat>
  <Paragraphs>436</Paragraphs>
  <Slides>106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106</vt:i4>
      </vt:variant>
    </vt:vector>
  </HeadingPairs>
  <TitlesOfParts>
    <vt:vector size="110" baseType="lpstr">
      <vt:lpstr>Arial</vt:lpstr>
      <vt:lpstr>Calibri</vt:lpstr>
      <vt:lpstr>Calibri Light</vt:lpstr>
      <vt:lpstr>Office Theme</vt:lpstr>
      <vt:lpstr>Welcome to the  Review session</vt:lpstr>
      <vt:lpstr>Which experimental variable is tested during the experiment?</vt:lpstr>
      <vt:lpstr>Describe an hypothesis with 2 characteristics</vt:lpstr>
      <vt:lpstr>Name 2 ways in which you can improve (Make better) an experiment</vt:lpstr>
      <vt:lpstr>How is the control group different from the experimental group?</vt:lpstr>
      <vt:lpstr>All data collected during an experiment must be measurable. Give me 2 examples of measurable data. </vt:lpstr>
      <vt:lpstr>How are the dependent and independent variables related?</vt:lpstr>
      <vt:lpstr>Words to know:</vt:lpstr>
      <vt:lpstr>Tips on graphing</vt:lpstr>
      <vt:lpstr>What is the difference between organic and inorganic molecules?</vt:lpstr>
      <vt:lpstr>What are the 4 organic (macro) molecules learned in class?</vt:lpstr>
      <vt:lpstr>Name 4 of the inorganic molecules discussed in class</vt:lpstr>
      <vt:lpstr>PowerPoint Presentation</vt:lpstr>
      <vt:lpstr>What is the building block (subunit) of Lipids</vt:lpstr>
      <vt:lpstr>What is the building block (subunit) of Carbohydrates</vt:lpstr>
      <vt:lpstr>What is the building block (subunit) of Nucleic Acids</vt:lpstr>
      <vt:lpstr>Name the 5 nucleic bases</vt:lpstr>
      <vt:lpstr>What is the building block (subunit) of Proteins</vt:lpstr>
      <vt:lpstr>Name one of the molecules and an effect of having a deficiency of that molecule.</vt:lpstr>
      <vt:lpstr>What is the main characteristic of proteins and why is it so important?</vt:lpstr>
      <vt:lpstr>What 2 factors can change a protein’s shape?</vt:lpstr>
      <vt:lpstr>What do we call the best possible temperature or pH for a protein</vt:lpstr>
      <vt:lpstr>What is Synthesis? Give an example</vt:lpstr>
      <vt:lpstr>What is the function of DNA?</vt:lpstr>
      <vt:lpstr>Where is DNA located?</vt:lpstr>
      <vt:lpstr>What is a Mutation?</vt:lpstr>
      <vt:lpstr>What are 2 things that can cause a mutation?</vt:lpstr>
      <vt:lpstr>How can a mutation affect a protein?</vt:lpstr>
      <vt:lpstr>What is the smallest unit of life? (can do all the life functions)</vt:lpstr>
      <vt:lpstr>What are 3 things that make the plant cell different from the animal cell?  </vt:lpstr>
      <vt:lpstr> What process occurs in the mitochondria, why and what 2 things does it need to make its product?</vt:lpstr>
      <vt:lpstr> What process occurs in the Chloroplast, why and what 3 things does it need to make its product?</vt:lpstr>
      <vt:lpstr>What organelle regulates what can come in and out of the cell?</vt:lpstr>
      <vt:lpstr>Regents tip</vt:lpstr>
      <vt:lpstr>What type of molecules can easily pass thru the cell membrane?</vt:lpstr>
      <vt:lpstr>I will now name molecules and you will tell me if they can pass thru the membrane or not</vt:lpstr>
      <vt:lpstr>Which indicator needs heat added to function? What does it test for?</vt:lpstr>
      <vt:lpstr>What indicator tests for Starch?</vt:lpstr>
      <vt:lpstr>What color does Benedics start? What color does it turn when it finds glucose</vt:lpstr>
      <vt:lpstr>What color does Iodine start? What color does it turn when it finds Starch</vt:lpstr>
      <vt:lpstr>What can we find out using a pH scale?</vt:lpstr>
      <vt:lpstr>What are the ranges (numbers) of the pH scale and what do they represent?</vt:lpstr>
      <vt:lpstr>Type of transport where Energy is used?</vt:lpstr>
      <vt:lpstr>What is the type of transport where Energy is not used? Give an example</vt:lpstr>
      <vt:lpstr>How (what direction) to molecules move in and out of the cell by passive transport?</vt:lpstr>
      <vt:lpstr>How to molecules (what direction) move in and out of the cell by Active transport?</vt:lpstr>
      <vt:lpstr>Draw a plant cell placed in salt solution</vt:lpstr>
      <vt:lpstr>Draw a receptor for the protein I will draw</vt:lpstr>
      <vt:lpstr>How is the cell membrane similar to the circulatory system?</vt:lpstr>
      <vt:lpstr>What is the function of the circulatory system? Be specific</vt:lpstr>
      <vt:lpstr>What is the function of the Digestive System?</vt:lpstr>
      <vt:lpstr>What is the function of the Respiratory System?</vt:lpstr>
      <vt:lpstr>What is the function of the Digestive System?</vt:lpstr>
      <vt:lpstr>What is the function of the Endocrine System?</vt:lpstr>
      <vt:lpstr>What is the function of the Nervous System?</vt:lpstr>
      <vt:lpstr>What is the function of the Immune System?</vt:lpstr>
      <vt:lpstr>What is the function of the Urinary System?</vt:lpstr>
      <vt:lpstr>What is the name of the hormone the pancreases makes? What is its function?</vt:lpstr>
      <vt:lpstr>Explain how a smoking or drinking pregnant woman can affect the development of her baby?</vt:lpstr>
      <vt:lpstr>What is the function of the testis?</vt:lpstr>
      <vt:lpstr>What is the function of the ovaries?</vt:lpstr>
      <vt:lpstr>What is the function of the uterus?</vt:lpstr>
      <vt:lpstr>What is fertilization?</vt:lpstr>
      <vt:lpstr>What is differentiation?</vt:lpstr>
      <vt:lpstr>Name 3 Characteristics of sexual Reproduction</vt:lpstr>
      <vt:lpstr>Name 3 Characteristics of asexual Reproduction</vt:lpstr>
      <vt:lpstr>What are the 3 types of biotechnology discussed in class?</vt:lpstr>
      <vt:lpstr>Describe how genetic engineering works and how we use it today.</vt:lpstr>
      <vt:lpstr>Describe how Cloning works and how we use it today.</vt:lpstr>
      <vt:lpstr>Describe how selective breeding works and how we use it today.</vt:lpstr>
      <vt:lpstr>With what biotechnology are the results guaranteed?</vt:lpstr>
      <vt:lpstr>What are 3 drawbacks (negative aspects) of cloning?</vt:lpstr>
      <vt:lpstr>What are 2 drawbacks (negative aspects) of selective breeding?</vt:lpstr>
      <vt:lpstr>Define Evolution</vt:lpstr>
      <vt:lpstr>How does natural selection help evolution occur? </vt:lpstr>
      <vt:lpstr>The increase of what gas causes global warming? </vt:lpstr>
      <vt:lpstr>What is are negative effects of global warming?</vt:lpstr>
      <vt:lpstr>What 3 human activities increases the amount of CO2 in the environment?</vt:lpstr>
      <vt:lpstr>What human activity decreases the amount of CO2 in the </vt:lpstr>
      <vt:lpstr>What gas causes acid rain?</vt:lpstr>
      <vt:lpstr>What is a negative effect of acid rain?</vt:lpstr>
      <vt:lpstr>What 2 human activities increase the amount of SO4 in the environment?</vt:lpstr>
      <vt:lpstr>What human activity decreases the amount of SO4 in the environment?</vt:lpstr>
      <vt:lpstr>What causes the hole in the ozone? </vt:lpstr>
      <vt:lpstr>What is a negative effect of the hole in the ozone layer?</vt:lpstr>
      <vt:lpstr>What human activities increase the size of the hole in the ozone layer?</vt:lpstr>
      <vt:lpstr>What human activities can help stop the growth of the hole in the ozone layer?</vt:lpstr>
      <vt:lpstr>What are pesticides?</vt:lpstr>
      <vt:lpstr>Why do we use pesticides?</vt:lpstr>
      <vt:lpstr>What problem are caused by pesticides?</vt:lpstr>
      <vt:lpstr>What can we do instead of using pesticides?</vt:lpstr>
      <vt:lpstr>What are fertilizers? </vt:lpstr>
      <vt:lpstr>Why do we use fertilizers?</vt:lpstr>
      <vt:lpstr>What problem can be caused by fertilizers?</vt:lpstr>
      <vt:lpstr>What is an energy pyramid?</vt:lpstr>
      <vt:lpstr>How does energy move thru the Energy pyramid?</vt:lpstr>
      <vt:lpstr>What happens with 90% of the energy in the Energy pyramid?</vt:lpstr>
      <vt:lpstr>What is DDT?</vt:lpstr>
      <vt:lpstr>How does DDT move thru the food chain?</vt:lpstr>
      <vt:lpstr>What is biomagnification?</vt:lpstr>
      <vt:lpstr>Name 3 examples of heterotrophs?</vt:lpstr>
      <vt:lpstr>What are heterotrophs?</vt:lpstr>
      <vt:lpstr>Name 3 examples of producers</vt:lpstr>
      <vt:lpstr>What are producers?</vt:lpstr>
      <vt:lpstr>Name 2 examples of decomposers?</vt:lpstr>
      <vt:lpstr>What are decomposers?</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experimental variable is tested during the experiment?</dc:title>
  <dc:creator>Evelyn Reid</dc:creator>
  <cp:lastModifiedBy>Microsoft Office User</cp:lastModifiedBy>
  <cp:revision>38</cp:revision>
  <dcterms:created xsi:type="dcterms:W3CDTF">2014-06-15T10:53:11Z</dcterms:created>
  <dcterms:modified xsi:type="dcterms:W3CDTF">2018-05-31T13:28:28Z</dcterms:modified>
</cp:coreProperties>
</file>