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9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94719"/>
  </p:normalViewPr>
  <p:slideViewPr>
    <p:cSldViewPr snapToGrid="0" snapToObjects="1"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869849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 descr="Rectangle: Click to edit Master text styles Second level Third level Fourth level Fifth level"/>
          <p:cNvSpPr txBox="1">
            <a:spLocks noGrp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None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29540" algn="l" rtl="0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  <a:defRPr sz="2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430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79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286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9999"/>
              <a:buFont typeface="Noto Sans Symbols"/>
              <a:buChar char="•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29540" algn="l" rtl="0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  <a:defRPr sz="2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9430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79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286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9999"/>
              <a:buFont typeface="Noto Sans Symbols"/>
              <a:buChar char="•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002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None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143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143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143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None/>
              <a:defRPr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None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None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None/>
              <a:defRPr sz="1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9999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99059" algn="l" rtl="0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None/>
              <a:defRPr sz="1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None/>
              <a:defRPr sz="1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9999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9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None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None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09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001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683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7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7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7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7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7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None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None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095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0014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683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7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67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67639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67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6764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Shape 9"/>
          <p:cNvGrpSpPr/>
          <p:nvPr/>
        </p:nvGrpSpPr>
        <p:grpSpPr>
          <a:xfrm>
            <a:off x="381000" y="1524000"/>
            <a:ext cx="6324600" cy="2590800"/>
            <a:chOff x="381000" y="1524000"/>
            <a:chExt cx="6324600" cy="2590800"/>
          </a:xfrm>
        </p:grpSpPr>
        <p:cxnSp>
          <p:nvCxnSpPr>
            <p:cNvPr id="10" name="Shape 10"/>
            <p:cNvCxnSpPr/>
            <p:nvPr/>
          </p:nvCxnSpPr>
          <p:spPr>
            <a:xfrm>
              <a:off x="381000" y="1828800"/>
              <a:ext cx="6324600" cy="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609600" y="1524000"/>
              <a:ext cx="0" cy="259080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2" name="Shape 12"/>
            <p:cNvSpPr/>
            <p:nvPr/>
          </p:nvSpPr>
          <p:spPr>
            <a:xfrm>
              <a:off x="533400" y="1752600"/>
              <a:ext cx="152400" cy="152400"/>
            </a:xfrm>
            <a:prstGeom prst="ellipse">
              <a:avLst/>
            </a:prstGeom>
            <a:noFill/>
            <a:ln w="9525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Shape 13"/>
          <p:cNvGrpSpPr/>
          <p:nvPr/>
        </p:nvGrpSpPr>
        <p:grpSpPr>
          <a:xfrm rot="10800000">
            <a:off x="2286000" y="2819400"/>
            <a:ext cx="6324600" cy="2590800"/>
            <a:chOff x="381000" y="1524000"/>
            <a:chExt cx="6324600" cy="2590800"/>
          </a:xfrm>
        </p:grpSpPr>
        <p:cxnSp>
          <p:nvCxnSpPr>
            <p:cNvPr id="14" name="Shape 14"/>
            <p:cNvCxnSpPr/>
            <p:nvPr/>
          </p:nvCxnSpPr>
          <p:spPr>
            <a:xfrm>
              <a:off x="381000" y="1828800"/>
              <a:ext cx="6324600" cy="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09600" y="1524000"/>
              <a:ext cx="0" cy="259080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6" name="Shape 16"/>
            <p:cNvSpPr/>
            <p:nvPr/>
          </p:nvSpPr>
          <p:spPr>
            <a:xfrm>
              <a:off x="533400" y="1752600"/>
              <a:ext cx="152400" cy="152400"/>
            </a:xfrm>
            <a:prstGeom prst="ellipse">
              <a:avLst/>
            </a:prstGeom>
            <a:noFill/>
            <a:ln w="9525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 txBox="1"/>
          <p:nvPr/>
        </p:nvSpPr>
        <p:spPr>
          <a:xfrm>
            <a:off x="228600" y="6384925"/>
            <a:ext cx="1828800" cy="33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Regents Biology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143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143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906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38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Noto Sans Symbols"/>
              <a:buChar char="•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524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Shape 29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" name="Shape 31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228600" y="6384925"/>
            <a:ext cx="2133600" cy="33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Regents Biology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2006-2007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5867400" y="3352800"/>
            <a:ext cx="1600200" cy="1447800"/>
            <a:chOff x="5867400" y="3352800"/>
            <a:chExt cx="1600200" cy="1447800"/>
          </a:xfrm>
        </p:grpSpPr>
        <p:sp>
          <p:nvSpPr>
            <p:cNvPr id="90" name="Shape 90"/>
            <p:cNvSpPr/>
            <p:nvPr/>
          </p:nvSpPr>
          <p:spPr>
            <a:xfrm>
              <a:off x="5943600" y="3352800"/>
              <a:ext cx="1524000" cy="10668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5867400" y="4267200"/>
              <a:ext cx="457200" cy="457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6005512" y="4343400"/>
              <a:ext cx="457200" cy="457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Shape 93"/>
          <p:cNvSpPr/>
          <p:nvPr/>
        </p:nvSpPr>
        <p:spPr>
          <a:xfrm>
            <a:off x="3733800" y="3276600"/>
            <a:ext cx="1828800" cy="12795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006927" y="2261506"/>
            <a:ext cx="7826829" cy="4011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 b="1" i="0" u="none" strike="noStrike" cap="none" dirty="0">
                <a:solidFill>
                  <a:srgbClr val="0C8F0F"/>
                </a:solidFill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Light </a:t>
            </a:r>
            <a:r>
              <a:rPr lang="en-US" sz="3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3600" b="1" i="0" u="none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Air</a:t>
            </a:r>
            <a:br>
              <a:rPr lang="en-US" sz="3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Do now: Where in the cell does photosynthesis happen?</a:t>
            </a:r>
            <a:br>
              <a:rPr lang="en-US" sz="3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 smtClean="0">
                <a:solidFill>
                  <a:srgbClr val="0F116A"/>
                </a:solidFill>
              </a:rPr>
              <a:t>What do plans need to grow?</a:t>
            </a:r>
            <a:endParaRPr lang="en-US" sz="3600" b="1" i="0" u="none" strike="noStrike" cap="none" dirty="0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 descr="10_02ca"/>
          <p:cNvPicPr preferRelativeResize="0"/>
          <p:nvPr/>
        </p:nvPicPr>
        <p:blipFill rotWithShape="1">
          <a:blip r:embed="rId3">
            <a:alphaModFix/>
          </a:blip>
          <a:srcRect l="1124" t="19500" r="23625" b="24000"/>
          <a:stretch/>
        </p:blipFill>
        <p:spPr>
          <a:xfrm>
            <a:off x="5511800" y="566737"/>
            <a:ext cx="3462604" cy="19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Stomates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&amp; Guard Cells </a:t>
            </a: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1562" y="1989137"/>
            <a:ext cx="2209800" cy="216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267200"/>
            <a:ext cx="3505200" cy="25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5">
            <a:alphaModFix/>
          </a:blip>
          <a:srcRect b="24000"/>
          <a:stretch/>
        </p:blipFill>
        <p:spPr>
          <a:xfrm>
            <a:off x="954087" y="3702050"/>
            <a:ext cx="4078957" cy="30543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/>
            </a:outerShdw>
          </a:effectLst>
        </p:spPr>
      </p:pic>
      <p:pic>
        <p:nvPicPr>
          <p:cNvPr id="400" name="Shape 4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6625" y="409575"/>
            <a:ext cx="3054631" cy="14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593725" y="1301750"/>
            <a:ext cx="5672137" cy="2447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</a:pPr>
            <a:r>
              <a:rPr lang="en-US" sz="22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Function of </a:t>
            </a:r>
            <a:r>
              <a:rPr lang="en-US" sz="2200" b="1" i="0" u="sng" strike="noStrike" cap="none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stomates</a:t>
            </a:r>
            <a:endParaRPr lang="en-US" sz="2200" b="1" i="0" u="sng" strike="noStrike" cap="none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lang="en-US" sz="20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Lets CO</a:t>
            </a:r>
            <a:r>
              <a:rPr lang="en-US" sz="2000" b="1" i="0" u="none" strike="noStrike" cap="none" baseline="-2500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lang="en-US" sz="20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Lets O</a:t>
            </a:r>
            <a:r>
              <a:rPr lang="en-US" sz="2000" b="1" i="0" u="none" strike="noStrike" cap="none" baseline="-2500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out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lang="en-US" sz="20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Lets H</a:t>
            </a:r>
            <a:r>
              <a:rPr lang="en-US" sz="2000" b="1" i="0" u="none" strike="noStrike" cap="none" baseline="-2500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out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gets to leaves for photosynthesis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</a:pPr>
            <a:r>
              <a:rPr lang="en-US" sz="22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Function of guard cells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Noto Sans Symbols"/>
              <a:buChar char="◆"/>
            </a:pPr>
            <a:r>
              <a:rPr lang="en-US" sz="2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open &amp; close </a:t>
            </a:r>
            <a:r>
              <a:rPr lang="en-US" sz="2000" b="1" i="0" u="sng" strike="noStrike" cap="none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stomates</a:t>
            </a:r>
            <a:endParaRPr lang="en-US" sz="2000" b="1" i="0" u="sng" strike="noStrike" cap="none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4640262" y="3506787"/>
            <a:ext cx="2033587" cy="50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3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guard cell</a:t>
            </a:r>
          </a:p>
        </p:txBody>
      </p:sp>
      <p:cxnSp>
        <p:nvCxnSpPr>
          <p:cNvPr id="403" name="Shape 403"/>
          <p:cNvCxnSpPr/>
          <p:nvPr/>
        </p:nvCxnSpPr>
        <p:spPr>
          <a:xfrm rot="10800000" flipH="1">
            <a:off x="6562725" y="3022600"/>
            <a:ext cx="377825" cy="523875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4" name="Shape 404"/>
          <p:cNvCxnSpPr/>
          <p:nvPr/>
        </p:nvCxnSpPr>
        <p:spPr>
          <a:xfrm rot="10800000" flipH="1">
            <a:off x="3783012" y="3797300"/>
            <a:ext cx="931862" cy="42386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05" name="Shape 405"/>
          <p:cNvSpPr/>
          <p:nvPr/>
        </p:nvSpPr>
        <p:spPr>
          <a:xfrm>
            <a:off x="4873625" y="4418012"/>
            <a:ext cx="2033587" cy="50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ct val="100000"/>
              <a:buFont typeface="Arial"/>
              <a:buNone/>
            </a:pPr>
            <a:r>
              <a:rPr lang="en-US" sz="3000" b="1" i="0" u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stomate</a:t>
            </a:r>
          </a:p>
        </p:txBody>
      </p:sp>
      <p:cxnSp>
        <p:nvCxnSpPr>
          <p:cNvPr id="406" name="Shape 406"/>
          <p:cNvCxnSpPr/>
          <p:nvPr/>
        </p:nvCxnSpPr>
        <p:spPr>
          <a:xfrm rot="10800000" flipH="1">
            <a:off x="6664325" y="3167062"/>
            <a:ext cx="592137" cy="1476375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07" name="Shape 407"/>
          <p:cNvCxnSpPr/>
          <p:nvPr/>
        </p:nvCxnSpPr>
        <p:spPr>
          <a:xfrm>
            <a:off x="3697287" y="4446587"/>
            <a:ext cx="1381125" cy="190500"/>
          </a:xfrm>
          <a:prstGeom prst="straightConnector1">
            <a:avLst/>
          </a:prstGeom>
          <a:noFill/>
          <a:ln w="38100" cap="flat" cmpd="sng">
            <a:solidFill>
              <a:srgbClr val="66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Guard cells &amp; Homeostasis</a:t>
            </a:r>
          </a:p>
        </p:txBody>
      </p:sp>
      <p:sp>
        <p:nvSpPr>
          <p:cNvPr id="413" name="Shape 413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676275" y="1371600"/>
            <a:ext cx="5170487" cy="51196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keeping the internal environment of the 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balanced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2600" b="1" i="0" u="sng" strike="noStrike" cap="none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Stomates</a:t>
            </a:r>
            <a:r>
              <a:rPr lang="en-US" sz="26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open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let CO</a:t>
            </a:r>
            <a:r>
              <a:rPr lang="en-US" sz="24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lang="en-US" sz="2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needed to make sugars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let H</a:t>
            </a:r>
            <a:r>
              <a:rPr lang="en-US" sz="24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 out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lang="en-US" sz="2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needed for photosynthesis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let O</a:t>
            </a:r>
            <a:r>
              <a:rPr lang="en-US" sz="24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out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lang="en-US" sz="2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get rid of waste product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2600" b="1" i="0" u="sng" strike="noStrike" cap="none" dirty="0" err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Stomates</a:t>
            </a:r>
            <a:r>
              <a:rPr lang="en-US" sz="26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close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if too much H</a:t>
            </a:r>
            <a:r>
              <a:rPr lang="en-US" sz="24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4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is evaporating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050" y="4137025"/>
            <a:ext cx="3111500" cy="2472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>
                <a:alpha val="74901"/>
              </a:srgbClr>
            </a:outerShdw>
          </a:effectLst>
        </p:spPr>
      </p:pic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 l="4113" t="5142" r="8228" b="17999"/>
          <a:stretch/>
        </p:blipFill>
        <p:spPr>
          <a:xfrm>
            <a:off x="5064125" y="1311275"/>
            <a:ext cx="3887569" cy="2730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 b="3998"/>
          <a:stretch/>
        </p:blipFill>
        <p:spPr>
          <a:xfrm>
            <a:off x="1066800" y="438150"/>
            <a:ext cx="7425782" cy="63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4724400" y="609600"/>
            <a:ext cx="2057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Xylem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4724400" y="1371600"/>
            <a:ext cx="4184650" cy="48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2600" b="1" i="0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carry water up from roots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4495800"/>
            <a:ext cx="2662733" cy="199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Shape 428"/>
          <p:cNvPicPr preferRelativeResize="0"/>
          <p:nvPr/>
        </p:nvPicPr>
        <p:blipFill rotWithShape="1">
          <a:blip r:embed="rId3">
            <a:alphaModFix/>
          </a:blip>
          <a:srcRect b="5163"/>
          <a:stretch/>
        </p:blipFill>
        <p:spPr>
          <a:xfrm>
            <a:off x="160337" y="1262062"/>
            <a:ext cx="8752046" cy="47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Phloem: food-conducting cells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4032250" y="4730750"/>
            <a:ext cx="5048250" cy="2076450"/>
          </a:xfrm>
          <a:prstGeom prst="rect">
            <a:avLst/>
          </a:prstGeom>
          <a:solidFill>
            <a:srgbClr val="FFD31A"/>
          </a:solidFill>
          <a:ln>
            <a:noFill/>
          </a:ln>
        </p:spPr>
        <p:txBody>
          <a:bodyPr wrap="square" lIns="91425" tIns="45700" rIns="0" bIns="45700" anchor="t" anchorCtr="0">
            <a:noAutofit/>
          </a:bodyPr>
          <a:lstStyle/>
          <a:p>
            <a:pPr marL="230186" marR="0" lvl="0" indent="-2301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buFont typeface="Noto Sans Symbols"/>
              <a:buChar char="▪"/>
            </a:pPr>
            <a:r>
              <a:rPr lang="en-US" sz="2600" b="1" i="0" u="sng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carry sugars around the plant wherever they are needed </a:t>
            </a:r>
          </a:p>
          <a:p>
            <a:pPr marL="568325" marR="0" lvl="1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60000"/>
              <a:buFont typeface="Noto Sans Symbols"/>
              <a:buChar char="✓"/>
            </a:pPr>
            <a:r>
              <a:rPr lang="en-US" sz="26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new leaves</a:t>
            </a:r>
          </a:p>
          <a:p>
            <a:pPr marL="568325" marR="0" lvl="1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60000"/>
              <a:buFont typeface="Noto Sans Symbols"/>
              <a:buChar char="✓"/>
            </a:pPr>
            <a:r>
              <a:rPr lang="en-US" sz="26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fruit &amp; seeds</a:t>
            </a:r>
          </a:p>
          <a:p>
            <a:pPr marL="568325" marR="0" lvl="1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60000"/>
              <a:buFont typeface="Noto Sans Symbols"/>
              <a:buChar char="✓"/>
            </a:pPr>
            <a:r>
              <a:rPr lang="en-US" sz="26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3058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are they connected?</a:t>
            </a:r>
          </a:p>
        </p:txBody>
      </p:sp>
      <p:grpSp>
        <p:nvGrpSpPr>
          <p:cNvPr id="436" name="Shape 436"/>
          <p:cNvGrpSpPr/>
          <p:nvPr/>
        </p:nvGrpSpPr>
        <p:grpSpPr>
          <a:xfrm>
            <a:off x="548793" y="4581585"/>
            <a:ext cx="7772400" cy="1916112"/>
            <a:chOff x="685800" y="4789488"/>
            <a:chExt cx="7772400" cy="1916112"/>
          </a:xfrm>
        </p:grpSpPr>
        <p:grpSp>
          <p:nvGrpSpPr>
            <p:cNvPr id="437" name="Shape 437"/>
            <p:cNvGrpSpPr/>
            <p:nvPr/>
          </p:nvGrpSpPr>
          <p:grpSpPr>
            <a:xfrm>
              <a:off x="685800" y="4789488"/>
              <a:ext cx="7772400" cy="1135857"/>
              <a:chOff x="685800" y="1360488"/>
              <a:chExt cx="7772400" cy="1135857"/>
            </a:xfrm>
          </p:grpSpPr>
          <p:sp>
            <p:nvSpPr>
              <p:cNvPr id="438" name="Shape 438"/>
              <p:cNvSpPr txBox="1"/>
              <p:nvPr/>
            </p:nvSpPr>
            <p:spPr>
              <a:xfrm>
                <a:off x="685800" y="1600200"/>
                <a:ext cx="7772400" cy="762000"/>
              </a:xfrm>
              <a:prstGeom prst="rect">
                <a:avLst/>
              </a:prstGeom>
              <a:solidFill>
                <a:srgbClr val="FFEA18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39" name="Shape 439"/>
              <p:cNvGrpSpPr/>
              <p:nvPr/>
            </p:nvGrpSpPr>
            <p:grpSpPr>
              <a:xfrm>
                <a:off x="812800" y="1360488"/>
                <a:ext cx="7564437" cy="1135857"/>
                <a:chOff x="812800" y="5018088"/>
                <a:chExt cx="7564437" cy="1135857"/>
              </a:xfrm>
            </p:grpSpPr>
            <p:sp>
              <p:nvSpPr>
                <p:cNvPr id="440" name="Shape 440"/>
                <p:cNvSpPr txBox="1"/>
                <p:nvPr/>
              </p:nvSpPr>
              <p:spPr>
                <a:xfrm>
                  <a:off x="812800" y="5018088"/>
                  <a:ext cx="7564437" cy="7889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90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ct val="115384"/>
                    <a:buFont typeface="Arial"/>
                    <a:buNone/>
                  </a:pP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glucose </a:t>
                  </a: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oxygen </a:t>
                  </a:r>
                  <a:r>
                    <a:rPr lang="en-US" sz="30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→</a:t>
                  </a: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carbon </a:t>
                  </a: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water </a:t>
                  </a: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energy</a:t>
                  </a:r>
                </a:p>
              </p:txBody>
            </p:sp>
            <p:sp>
              <p:nvSpPr>
                <p:cNvPr id="441" name="Shape 441"/>
                <p:cNvSpPr txBox="1"/>
                <p:nvPr/>
              </p:nvSpPr>
              <p:spPr>
                <a:xfrm>
                  <a:off x="4252501" y="5664995"/>
                  <a:ext cx="1457735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 dirty="0" err="1" smtClean="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dioxidee</a:t>
                  </a:r>
                  <a:endParaRPr lang="en-US" sz="2600" b="1" i="0" u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42" name="Shape 442"/>
            <p:cNvGrpSpPr/>
            <p:nvPr/>
          </p:nvGrpSpPr>
          <p:grpSpPr>
            <a:xfrm>
              <a:off x="685800" y="5791200"/>
              <a:ext cx="7772400" cy="914400"/>
              <a:chOff x="685800" y="5410200"/>
              <a:chExt cx="7772400" cy="914400"/>
            </a:xfrm>
          </p:grpSpPr>
          <p:sp>
            <p:nvSpPr>
              <p:cNvPr id="443" name="Shape 443"/>
              <p:cNvSpPr txBox="1"/>
              <p:nvPr/>
            </p:nvSpPr>
            <p:spPr>
              <a:xfrm>
                <a:off x="685800" y="5410200"/>
                <a:ext cx="7772400" cy="914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4" name="Shape 444"/>
              <p:cNvGrpSpPr/>
              <p:nvPr/>
            </p:nvGrpSpPr>
            <p:grpSpPr>
              <a:xfrm>
                <a:off x="782636" y="5600700"/>
                <a:ext cx="7148514" cy="549275"/>
                <a:chOff x="782636" y="5600700"/>
                <a:chExt cx="7148514" cy="549275"/>
              </a:xfrm>
            </p:grpSpPr>
            <p:sp>
              <p:nvSpPr>
                <p:cNvPr id="445" name="Shape 445"/>
                <p:cNvSpPr txBox="1"/>
                <p:nvPr/>
              </p:nvSpPr>
              <p:spPr>
                <a:xfrm>
                  <a:off x="782636" y="5630862"/>
                  <a:ext cx="1454151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</a:t>
                  </a: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12</a:t>
                  </a: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</a:t>
                  </a:r>
                </a:p>
              </p:txBody>
            </p:sp>
            <p:sp>
              <p:nvSpPr>
                <p:cNvPr id="446" name="Shape 446"/>
                <p:cNvSpPr txBox="1"/>
                <p:nvPr/>
              </p:nvSpPr>
              <p:spPr>
                <a:xfrm>
                  <a:off x="2692401" y="5630862"/>
                  <a:ext cx="811212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6O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</a:p>
              </p:txBody>
            </p:sp>
            <p:sp>
              <p:nvSpPr>
                <p:cNvPr id="447" name="Shape 447"/>
                <p:cNvSpPr txBox="1"/>
                <p:nvPr/>
              </p:nvSpPr>
              <p:spPr>
                <a:xfrm>
                  <a:off x="4267199" y="5630862"/>
                  <a:ext cx="1081088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6CO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</a:p>
              </p:txBody>
            </p:sp>
            <p:sp>
              <p:nvSpPr>
                <p:cNvPr id="448" name="Shape 448"/>
                <p:cNvSpPr txBox="1"/>
                <p:nvPr/>
              </p:nvSpPr>
              <p:spPr>
                <a:xfrm>
                  <a:off x="5611811" y="5630862"/>
                  <a:ext cx="1069976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6H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</a:p>
              </p:txBody>
            </p:sp>
            <p:sp>
              <p:nvSpPr>
                <p:cNvPr id="449" name="Shape 449"/>
                <p:cNvSpPr txBox="1"/>
                <p:nvPr/>
              </p:nvSpPr>
              <p:spPr>
                <a:xfrm>
                  <a:off x="7086600" y="5630862"/>
                  <a:ext cx="844550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ATP</a:t>
                  </a:r>
                </a:p>
              </p:txBody>
            </p:sp>
            <p:sp>
              <p:nvSpPr>
                <p:cNvPr id="450" name="Shape 450"/>
                <p:cNvSpPr txBox="1"/>
                <p:nvPr/>
              </p:nvSpPr>
              <p:spPr>
                <a:xfrm>
                  <a:off x="3706812" y="5600700"/>
                  <a:ext cx="560387" cy="549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90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30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→</a:t>
                  </a:r>
                </a:p>
              </p:txBody>
            </p:sp>
            <p:sp>
              <p:nvSpPr>
                <p:cNvPr id="451" name="Shape 451"/>
                <p:cNvSpPr txBox="1"/>
                <p:nvPr/>
              </p:nvSpPr>
              <p:spPr>
                <a:xfrm>
                  <a:off x="2214562" y="5630862"/>
                  <a:ext cx="376237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452" name="Shape 452"/>
                <p:cNvSpPr txBox="1"/>
                <p:nvPr/>
              </p:nvSpPr>
              <p:spPr>
                <a:xfrm>
                  <a:off x="5334000" y="5630862"/>
                  <a:ext cx="376237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453" name="Shape 453"/>
                <p:cNvSpPr txBox="1"/>
                <p:nvPr/>
              </p:nvSpPr>
              <p:spPr>
                <a:xfrm>
                  <a:off x="6608762" y="5630862"/>
                  <a:ext cx="376237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</a:p>
              </p:txBody>
            </p:sp>
          </p:grpSp>
        </p:grpSp>
      </p:grpSp>
      <p:sp>
        <p:nvSpPr>
          <p:cNvPr id="454" name="Shape 454"/>
          <p:cNvSpPr txBox="1"/>
          <p:nvPr/>
        </p:nvSpPr>
        <p:spPr>
          <a:xfrm>
            <a:off x="336551" y="3892649"/>
            <a:ext cx="2279650" cy="54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0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862011" y="1341437"/>
            <a:ext cx="3021012" cy="54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8F0F"/>
              </a:buClr>
              <a:buSzPct val="100000"/>
              <a:buFont typeface="Arial"/>
              <a:buNone/>
            </a:pPr>
            <a:r>
              <a:rPr lang="en-US" sz="3000" b="1" i="0" u="none" dirty="0">
                <a:solidFill>
                  <a:srgbClr val="0C8F0F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</p:txBody>
      </p:sp>
      <p:grpSp>
        <p:nvGrpSpPr>
          <p:cNvPr id="456" name="Shape 456"/>
          <p:cNvGrpSpPr/>
          <p:nvPr/>
        </p:nvGrpSpPr>
        <p:grpSpPr>
          <a:xfrm>
            <a:off x="749299" y="1865312"/>
            <a:ext cx="7985124" cy="1685925"/>
            <a:chOff x="609600" y="4638675"/>
            <a:chExt cx="7985124" cy="1685925"/>
          </a:xfrm>
        </p:grpSpPr>
        <p:grpSp>
          <p:nvGrpSpPr>
            <p:cNvPr id="457" name="Shape 457"/>
            <p:cNvGrpSpPr/>
            <p:nvPr/>
          </p:nvGrpSpPr>
          <p:grpSpPr>
            <a:xfrm>
              <a:off x="715962" y="5410200"/>
              <a:ext cx="7772400" cy="914400"/>
              <a:chOff x="685800" y="5486400"/>
              <a:chExt cx="7772400" cy="914400"/>
            </a:xfrm>
          </p:grpSpPr>
          <p:sp>
            <p:nvSpPr>
              <p:cNvPr id="458" name="Shape 458"/>
              <p:cNvSpPr txBox="1"/>
              <p:nvPr/>
            </p:nvSpPr>
            <p:spPr>
              <a:xfrm>
                <a:off x="685800" y="5486400"/>
                <a:ext cx="7772400" cy="914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9" name="Shape 459"/>
              <p:cNvGrpSpPr/>
              <p:nvPr/>
            </p:nvGrpSpPr>
            <p:grpSpPr>
              <a:xfrm>
                <a:off x="812800" y="5670550"/>
                <a:ext cx="7118350" cy="727075"/>
                <a:chOff x="812800" y="5670550"/>
                <a:chExt cx="7118350" cy="727075"/>
              </a:xfrm>
            </p:grpSpPr>
            <p:sp>
              <p:nvSpPr>
                <p:cNvPr id="460" name="Shape 460"/>
                <p:cNvSpPr txBox="1"/>
                <p:nvPr/>
              </p:nvSpPr>
              <p:spPr>
                <a:xfrm>
                  <a:off x="812800" y="5707062"/>
                  <a:ext cx="1166812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6CO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</a:p>
              </p:txBody>
            </p:sp>
            <p:sp>
              <p:nvSpPr>
                <p:cNvPr id="461" name="Shape 461"/>
                <p:cNvSpPr txBox="1"/>
                <p:nvPr/>
              </p:nvSpPr>
              <p:spPr>
                <a:xfrm>
                  <a:off x="2338387" y="5707062"/>
                  <a:ext cx="1033462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6H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</a:p>
              </p:txBody>
            </p:sp>
            <p:sp>
              <p:nvSpPr>
                <p:cNvPr id="462" name="Shape 462"/>
                <p:cNvSpPr txBox="1"/>
                <p:nvPr/>
              </p:nvSpPr>
              <p:spPr>
                <a:xfrm>
                  <a:off x="5257800" y="5722937"/>
                  <a:ext cx="1312862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524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4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r>
                    <a:rPr lang="en-US" sz="24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</a:t>
                  </a:r>
                  <a:r>
                    <a:rPr lang="en-US" sz="24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</a:t>
                  </a:r>
                  <a:r>
                    <a:rPr lang="en-US" sz="24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12</a:t>
                  </a:r>
                  <a:r>
                    <a:rPr lang="en-US" sz="24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  <a:r>
                    <a:rPr lang="en-US" sz="24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</a:t>
                  </a:r>
                </a:p>
              </p:txBody>
            </p:sp>
            <p:sp>
              <p:nvSpPr>
                <p:cNvPr id="463" name="Shape 463"/>
                <p:cNvSpPr txBox="1"/>
                <p:nvPr/>
              </p:nvSpPr>
              <p:spPr>
                <a:xfrm>
                  <a:off x="7010400" y="5707062"/>
                  <a:ext cx="920750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6O</a:t>
                  </a:r>
                  <a:r>
                    <a:rPr lang="en-US" sz="2600" b="1" i="0" u="none" baseline="-2500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</a:p>
              </p:txBody>
            </p:sp>
            <p:sp>
              <p:nvSpPr>
                <p:cNvPr id="464" name="Shape 464"/>
                <p:cNvSpPr txBox="1"/>
                <p:nvPr/>
              </p:nvSpPr>
              <p:spPr>
                <a:xfrm>
                  <a:off x="3505200" y="5670550"/>
                  <a:ext cx="1393825" cy="7270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light</a:t>
                  </a:r>
                </a:p>
                <a:p>
                  <a:pPr marL="0" marR="0" lvl="0" indent="-165100" algn="ctr" rtl="0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 dirty="0">
                      <a:solidFill>
                        <a:srgbClr val="CC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energy</a:t>
                  </a:r>
                </a:p>
              </p:txBody>
            </p:sp>
            <p:sp>
              <p:nvSpPr>
                <p:cNvPr id="465" name="Shape 465"/>
                <p:cNvSpPr txBox="1"/>
                <p:nvPr/>
              </p:nvSpPr>
              <p:spPr>
                <a:xfrm>
                  <a:off x="4724400" y="5676900"/>
                  <a:ext cx="560387" cy="549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90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30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→</a:t>
                  </a:r>
                </a:p>
              </p:txBody>
            </p:sp>
            <p:sp>
              <p:nvSpPr>
                <p:cNvPr id="466" name="Shape 466"/>
                <p:cNvSpPr txBox="1"/>
                <p:nvPr/>
              </p:nvSpPr>
              <p:spPr>
                <a:xfrm>
                  <a:off x="2008187" y="5707062"/>
                  <a:ext cx="376237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467" name="Shape 467"/>
                <p:cNvSpPr txBox="1"/>
                <p:nvPr/>
              </p:nvSpPr>
              <p:spPr>
                <a:xfrm>
                  <a:off x="6553200" y="5707062"/>
                  <a:ext cx="376237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</a:p>
              </p:txBody>
            </p:sp>
            <p:sp>
              <p:nvSpPr>
                <p:cNvPr id="468" name="Shape 468"/>
                <p:cNvSpPr txBox="1"/>
                <p:nvPr/>
              </p:nvSpPr>
              <p:spPr>
                <a:xfrm>
                  <a:off x="3303587" y="5707062"/>
                  <a:ext cx="376237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</a:p>
              </p:txBody>
            </p:sp>
          </p:grpSp>
        </p:grpSp>
        <p:grpSp>
          <p:nvGrpSpPr>
            <p:cNvPr id="469" name="Shape 469"/>
            <p:cNvGrpSpPr/>
            <p:nvPr/>
          </p:nvGrpSpPr>
          <p:grpSpPr>
            <a:xfrm>
              <a:off x="609600" y="4638675"/>
              <a:ext cx="7985124" cy="885825"/>
              <a:chOff x="760413" y="4854575"/>
              <a:chExt cx="7985124" cy="885825"/>
            </a:xfrm>
          </p:grpSpPr>
          <p:sp>
            <p:nvSpPr>
              <p:cNvPr id="470" name="Shape 470"/>
              <p:cNvSpPr txBox="1"/>
              <p:nvPr/>
            </p:nvSpPr>
            <p:spPr>
              <a:xfrm>
                <a:off x="866775" y="4883150"/>
                <a:ext cx="7772400" cy="762000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1" name="Shape 471"/>
              <p:cNvGrpSpPr/>
              <p:nvPr/>
            </p:nvGrpSpPr>
            <p:grpSpPr>
              <a:xfrm>
                <a:off x="760413" y="4854575"/>
                <a:ext cx="7985124" cy="885825"/>
                <a:chOff x="760413" y="4854575"/>
                <a:chExt cx="7985124" cy="885825"/>
              </a:xfrm>
            </p:grpSpPr>
            <p:sp>
              <p:nvSpPr>
                <p:cNvPr id="472" name="Shape 472"/>
                <p:cNvSpPr txBox="1"/>
                <p:nvPr/>
              </p:nvSpPr>
              <p:spPr>
                <a:xfrm>
                  <a:off x="5126037" y="5022850"/>
                  <a:ext cx="3619500" cy="549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90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30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→</a:t>
                  </a: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glucose </a:t>
                  </a: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oxygen</a:t>
                  </a:r>
                </a:p>
              </p:txBody>
            </p:sp>
            <p:sp>
              <p:nvSpPr>
                <p:cNvPr id="473" name="Shape 473"/>
                <p:cNvSpPr txBox="1"/>
                <p:nvPr/>
              </p:nvSpPr>
              <p:spPr>
                <a:xfrm>
                  <a:off x="760413" y="4854575"/>
                  <a:ext cx="1531937" cy="8858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carbon</a:t>
                  </a:r>
                </a:p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 dirty="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dioxide</a:t>
                  </a:r>
                </a:p>
              </p:txBody>
            </p:sp>
            <p:sp>
              <p:nvSpPr>
                <p:cNvPr id="474" name="Shape 474"/>
                <p:cNvSpPr txBox="1"/>
                <p:nvPr/>
              </p:nvSpPr>
              <p:spPr>
                <a:xfrm>
                  <a:off x="3876675" y="4894262"/>
                  <a:ext cx="1425575" cy="8064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 dirty="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sun</a:t>
                  </a:r>
                </a:p>
                <a:p>
                  <a:pPr marL="0" marR="0" lvl="0" indent="-16510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 dirty="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energy</a:t>
                  </a:r>
                </a:p>
              </p:txBody>
            </p:sp>
            <p:sp>
              <p:nvSpPr>
                <p:cNvPr id="475" name="Shape 475"/>
                <p:cNvSpPr txBox="1"/>
                <p:nvPr/>
              </p:nvSpPr>
              <p:spPr>
                <a:xfrm>
                  <a:off x="2276475" y="5053012"/>
                  <a:ext cx="1616075" cy="488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-1651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F116A"/>
                    </a:buClr>
                    <a:buSzPct val="100000"/>
                    <a:buFont typeface="Arial"/>
                    <a:buNone/>
                  </a:pP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  <a:r>
                    <a:rPr lang="en-US" sz="2600" b="1" i="0" u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water </a:t>
                  </a:r>
                  <a:r>
                    <a:rPr lang="en-US" sz="2600" b="1" i="0" u="none">
                      <a:solidFill>
                        <a:srgbClr val="0F116A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</a:t>
                  </a:r>
                </a:p>
              </p:txBody>
            </p:sp>
          </p:grpSp>
        </p:grpSp>
      </p:grpSp>
      <p:sp>
        <p:nvSpPr>
          <p:cNvPr id="2" name="Oval 1"/>
          <p:cNvSpPr/>
          <p:nvPr/>
        </p:nvSpPr>
        <p:spPr>
          <a:xfrm>
            <a:off x="687387" y="1665288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301874" y="1585278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23279" y="4508629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96075" y="1482521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314471" y="4443867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48150" y="1529716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24662" y="4491249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1906" y="4437019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83023" y="1529716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824287" y="4392175"/>
            <a:ext cx="1803399" cy="21621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Plants are energy producers</a:t>
            </a:r>
          </a:p>
        </p:txBody>
      </p:sp>
      <p:sp>
        <p:nvSpPr>
          <p:cNvPr id="101" name="Shape 101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3197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Like animals, plants need energy to live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unlike animals, plants don’t need to eat food to make that energy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Plants make both FOOD &amp; ENERGY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animals are consumers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plants are producers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3787" t="5538" r="12630" b="5538"/>
          <a:stretch/>
        </p:blipFill>
        <p:spPr>
          <a:xfrm>
            <a:off x="3157537" y="4508500"/>
            <a:ext cx="3132225" cy="2280857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/>
            </a:outerShdw>
          </a:effectLst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l="10620" r="35044" b="33103"/>
          <a:stretch/>
        </p:blipFill>
        <p:spPr>
          <a:xfrm>
            <a:off x="144462" y="4505325"/>
            <a:ext cx="2880963" cy="2282021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/>
            </a:outerShdw>
          </a:effectLst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5087" y="3438525"/>
            <a:ext cx="2617839" cy="334702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434387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plants make energy &amp; food?</a:t>
            </a:r>
          </a:p>
        </p:txBody>
      </p:sp>
      <p:sp>
        <p:nvSpPr>
          <p:cNvPr id="110" name="Shape 110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2411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Plants use the energy from the sun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to make ATP energy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to make sugars</a:t>
            </a:r>
          </a:p>
          <a:p>
            <a:pPr marL="1085850" marR="0" lvl="2" indent="-234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glucose, sucrose, cellulose, starch, &amp; more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950" y="3435350"/>
            <a:ext cx="2617839" cy="3347026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rgbClr val="808080">
                <a:alpha val="74901"/>
              </a:srgbClr>
            </a:outerShdw>
          </a:effectLst>
        </p:spPr>
      </p:pic>
      <p:sp>
        <p:nvSpPr>
          <p:cNvPr id="112" name="Shape 112"/>
          <p:cNvSpPr/>
          <p:nvPr/>
        </p:nvSpPr>
        <p:spPr>
          <a:xfrm>
            <a:off x="103187" y="2852736"/>
            <a:ext cx="2199142" cy="1857375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127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24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</a:p>
        </p:txBody>
      </p:sp>
      <p:sp>
        <p:nvSpPr>
          <p:cNvPr id="113" name="Shape 113"/>
          <p:cNvSpPr/>
          <p:nvPr/>
        </p:nvSpPr>
        <p:spPr>
          <a:xfrm>
            <a:off x="5580062" y="3624262"/>
            <a:ext cx="2027237" cy="1327150"/>
          </a:xfrm>
          <a:prstGeom prst="irregularSeal1">
            <a:avLst/>
          </a:prstGeom>
          <a:solidFill>
            <a:srgbClr val="CC0000"/>
          </a:solidFill>
          <a:ln w="57150" cap="flat" cmpd="sng">
            <a:solidFill>
              <a:srgbClr val="FF640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18"/>
              </a:buClr>
              <a:buSzPct val="100000"/>
              <a:buFont typeface="Arial"/>
              <a:buNone/>
            </a:pPr>
            <a:r>
              <a:rPr lang="en-US" sz="3600" b="1" i="0" u="none">
                <a:solidFill>
                  <a:srgbClr val="FFEA18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sp>
        <p:nvSpPr>
          <p:cNvPr id="114" name="Shape 114"/>
          <p:cNvSpPr/>
          <p:nvPr/>
        </p:nvSpPr>
        <p:spPr>
          <a:xfrm>
            <a:off x="3187700" y="4710112"/>
            <a:ext cx="2486025" cy="566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2857"/>
                </a:moveTo>
                <a:cubicBezTo>
                  <a:pt x="23371" y="111260"/>
                  <a:pt x="46819" y="120000"/>
                  <a:pt x="66819" y="102857"/>
                </a:cubicBezTo>
                <a:cubicBezTo>
                  <a:pt x="86819" y="85714"/>
                  <a:pt x="103371" y="42689"/>
                  <a:pt x="120000" y="0"/>
                </a:cubicBezTo>
              </a:path>
            </a:pathLst>
          </a:custGeom>
          <a:noFill/>
          <a:ln w="127000" cap="flat" cmpd="sng">
            <a:solidFill>
              <a:srgbClr val="00B4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 rot="10800000" flipH="1">
            <a:off x="3187700" y="5411787"/>
            <a:ext cx="2486025" cy="566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2857"/>
                </a:moveTo>
                <a:cubicBezTo>
                  <a:pt x="23371" y="111260"/>
                  <a:pt x="46819" y="120000"/>
                  <a:pt x="66819" y="102857"/>
                </a:cubicBezTo>
                <a:cubicBezTo>
                  <a:pt x="86819" y="85714"/>
                  <a:pt x="103371" y="42689"/>
                  <a:pt x="120000" y="0"/>
                </a:cubicBezTo>
              </a:path>
            </a:pathLst>
          </a:custGeom>
          <a:noFill/>
          <a:ln w="127000" cap="flat" cmpd="sng">
            <a:solidFill>
              <a:srgbClr val="00B4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5992812" y="5434012"/>
            <a:ext cx="1998662" cy="11953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EA18"/>
          </a:solidFill>
          <a:ln w="57150" cap="flat" cmpd="sng">
            <a:solidFill>
              <a:srgbClr val="66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ct val="100000"/>
              <a:buFont typeface="Arial"/>
              <a:buNone/>
            </a:pPr>
            <a:r>
              <a:rPr lang="en-US" sz="2400" b="1" i="0" u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sugars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Using light &amp; air to grow plants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866775" y="5645150"/>
            <a:ext cx="8220074" cy="950912"/>
            <a:chOff x="685800" y="5486400"/>
            <a:chExt cx="7772400" cy="950912"/>
          </a:xfrm>
        </p:grpSpPr>
        <p:sp>
          <p:nvSpPr>
            <p:cNvPr id="147" name="Shape 147"/>
            <p:cNvSpPr txBox="1"/>
            <p:nvPr/>
          </p:nvSpPr>
          <p:spPr>
            <a:xfrm>
              <a:off x="685800" y="5486400"/>
              <a:ext cx="7772400" cy="914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" name="Shape 148"/>
            <p:cNvGrpSpPr/>
            <p:nvPr/>
          </p:nvGrpSpPr>
          <p:grpSpPr>
            <a:xfrm>
              <a:off x="996950" y="5630862"/>
              <a:ext cx="6757987" cy="806450"/>
              <a:chOff x="996950" y="5630862"/>
              <a:chExt cx="6757987" cy="806450"/>
            </a:xfrm>
          </p:grpSpPr>
          <p:sp>
            <p:nvSpPr>
              <p:cNvPr id="149" name="Shape 149"/>
              <p:cNvSpPr txBox="1"/>
              <p:nvPr/>
            </p:nvSpPr>
            <p:spPr>
              <a:xfrm>
                <a:off x="996950" y="5707062"/>
                <a:ext cx="982662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6CO</a:t>
                </a:r>
                <a:r>
                  <a:rPr lang="en-US" sz="26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  <p:sp>
            <p:nvSpPr>
              <p:cNvPr id="150" name="Shape 150"/>
              <p:cNvSpPr txBox="1"/>
              <p:nvPr/>
            </p:nvSpPr>
            <p:spPr>
              <a:xfrm>
                <a:off x="2389187" y="5707062"/>
                <a:ext cx="982662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6H</a:t>
                </a:r>
                <a:r>
                  <a:rPr lang="en-US" sz="26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</a:p>
            </p:txBody>
          </p:sp>
          <p:sp>
            <p:nvSpPr>
              <p:cNvPr id="151" name="Shape 151"/>
              <p:cNvSpPr txBox="1"/>
              <p:nvPr/>
            </p:nvSpPr>
            <p:spPr>
              <a:xfrm>
                <a:off x="5257800" y="5722937"/>
                <a:ext cx="1312862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524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4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r>
                  <a:rPr lang="en-US" sz="24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24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lang="en-US" sz="24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r>
                  <a:rPr lang="en-US" sz="24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</a:p>
            </p:txBody>
          </p:sp>
          <p:sp>
            <p:nvSpPr>
              <p:cNvPr id="152" name="Shape 152"/>
              <p:cNvSpPr txBox="1"/>
              <p:nvPr/>
            </p:nvSpPr>
            <p:spPr>
              <a:xfrm>
                <a:off x="7010400" y="5707062"/>
                <a:ext cx="7445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6O</a:t>
                </a:r>
                <a:r>
                  <a:rPr lang="en-US" sz="26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  <p:sp>
            <p:nvSpPr>
              <p:cNvPr id="153" name="Shape 153"/>
              <p:cNvSpPr txBox="1"/>
              <p:nvPr/>
            </p:nvSpPr>
            <p:spPr>
              <a:xfrm>
                <a:off x="3505200" y="5630862"/>
                <a:ext cx="1266825" cy="806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sun</a:t>
                </a:r>
              </a:p>
              <a:p>
                <a:pPr marL="0" marR="0" lvl="0" indent="-1651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energy</a:t>
                </a:r>
              </a:p>
            </p:txBody>
          </p:sp>
          <p:sp>
            <p:nvSpPr>
              <p:cNvPr id="154" name="Shape 154"/>
              <p:cNvSpPr txBox="1"/>
              <p:nvPr/>
            </p:nvSpPr>
            <p:spPr>
              <a:xfrm>
                <a:off x="4702175" y="5676900"/>
                <a:ext cx="606425" cy="549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90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3000" b="1" i="0" u="none" dirty="0" smtClean="0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→</a:t>
                </a:r>
                <a:endParaRPr lang="en-US" sz="3000" b="1" i="0" u="none" dirty="0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Shape 155"/>
              <p:cNvSpPr txBox="1"/>
              <p:nvPr/>
            </p:nvSpPr>
            <p:spPr>
              <a:xfrm>
                <a:off x="2008187" y="5707062"/>
                <a:ext cx="3762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</a:p>
            </p:txBody>
          </p:sp>
          <p:sp>
            <p:nvSpPr>
              <p:cNvPr id="156" name="Shape 156"/>
              <p:cNvSpPr txBox="1"/>
              <p:nvPr/>
            </p:nvSpPr>
            <p:spPr>
              <a:xfrm>
                <a:off x="6553200" y="5707062"/>
                <a:ext cx="3762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</a:p>
            </p:txBody>
          </p:sp>
          <p:sp>
            <p:nvSpPr>
              <p:cNvPr id="157" name="Shape 157"/>
              <p:cNvSpPr txBox="1"/>
              <p:nvPr/>
            </p:nvSpPr>
            <p:spPr>
              <a:xfrm>
                <a:off x="3303587" y="5707062"/>
                <a:ext cx="3762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</a:p>
            </p:txBody>
          </p:sp>
        </p:grpSp>
      </p:grpSp>
      <p:grpSp>
        <p:nvGrpSpPr>
          <p:cNvPr id="158" name="Shape 158"/>
          <p:cNvGrpSpPr/>
          <p:nvPr/>
        </p:nvGrpSpPr>
        <p:grpSpPr>
          <a:xfrm>
            <a:off x="866775" y="4854575"/>
            <a:ext cx="8220074" cy="885825"/>
            <a:chOff x="866775" y="4854575"/>
            <a:chExt cx="7772400" cy="885825"/>
          </a:xfrm>
        </p:grpSpPr>
        <p:sp>
          <p:nvSpPr>
            <p:cNvPr id="159" name="Shape 159"/>
            <p:cNvSpPr txBox="1"/>
            <p:nvPr/>
          </p:nvSpPr>
          <p:spPr>
            <a:xfrm>
              <a:off x="866775" y="4883150"/>
              <a:ext cx="7772400" cy="762000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Shape 160"/>
            <p:cNvGrpSpPr/>
            <p:nvPr/>
          </p:nvGrpSpPr>
          <p:grpSpPr>
            <a:xfrm>
              <a:off x="952500" y="4854575"/>
              <a:ext cx="7605712" cy="885825"/>
              <a:chOff x="952500" y="4854575"/>
              <a:chExt cx="7605712" cy="885825"/>
            </a:xfrm>
          </p:grpSpPr>
          <p:sp>
            <p:nvSpPr>
              <p:cNvPr id="161" name="Shape 161"/>
              <p:cNvSpPr txBox="1"/>
              <p:nvPr/>
            </p:nvSpPr>
            <p:spPr>
              <a:xfrm>
                <a:off x="5126037" y="5022850"/>
                <a:ext cx="3432175" cy="549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90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3000" b="1" i="0" u="none" dirty="0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→</a:t>
                </a:r>
                <a:r>
                  <a:rPr lang="en-US" sz="2600" b="1" i="0" u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glucose </a:t>
                </a:r>
                <a:r>
                  <a:rPr lang="en-US" sz="2600" b="1" i="0" u="none" dirty="0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lang="en-US" sz="2600" b="1" i="0" u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oxygen</a:t>
                </a:r>
              </a:p>
            </p:txBody>
          </p:sp>
          <p:sp>
            <p:nvSpPr>
              <p:cNvPr id="162" name="Shape 162"/>
              <p:cNvSpPr txBox="1"/>
              <p:nvPr/>
            </p:nvSpPr>
            <p:spPr>
              <a:xfrm>
                <a:off x="952500" y="4854575"/>
                <a:ext cx="1339850" cy="885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carbon</a:t>
                </a:r>
              </a:p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dioxide</a:t>
                </a:r>
              </a:p>
            </p:txBody>
          </p:sp>
          <p:sp>
            <p:nvSpPr>
              <p:cNvPr id="163" name="Shape 163"/>
              <p:cNvSpPr txBox="1"/>
              <p:nvPr/>
            </p:nvSpPr>
            <p:spPr>
              <a:xfrm>
                <a:off x="3876675" y="4894262"/>
                <a:ext cx="1266825" cy="806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sun</a:t>
                </a:r>
              </a:p>
              <a:p>
                <a:pPr marL="0" marR="0" lvl="0" indent="-1651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energy</a:t>
                </a:r>
              </a:p>
            </p:txBody>
          </p:sp>
          <p:sp>
            <p:nvSpPr>
              <p:cNvPr id="164" name="Shape 164"/>
              <p:cNvSpPr txBox="1"/>
              <p:nvPr/>
            </p:nvSpPr>
            <p:spPr>
              <a:xfrm>
                <a:off x="2276475" y="5053012"/>
                <a:ext cx="1616075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lang="en-US" sz="2600" b="1" i="0" u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 water </a:t>
                </a: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</a:p>
            </p:txBody>
          </p:sp>
        </p:grpSp>
      </p:grpSp>
      <p:grpSp>
        <p:nvGrpSpPr>
          <p:cNvPr id="165" name="Shape 165"/>
          <p:cNvGrpSpPr/>
          <p:nvPr/>
        </p:nvGrpSpPr>
        <p:grpSpPr>
          <a:xfrm>
            <a:off x="5233987" y="4638675"/>
            <a:ext cx="3852862" cy="522287"/>
            <a:chOff x="5233987" y="4638675"/>
            <a:chExt cx="3852862" cy="522287"/>
          </a:xfrm>
        </p:grpSpPr>
        <p:sp>
          <p:nvSpPr>
            <p:cNvPr id="166" name="Shape 166"/>
            <p:cNvSpPr/>
            <p:nvPr/>
          </p:nvSpPr>
          <p:spPr>
            <a:xfrm>
              <a:off x="5500687" y="4756150"/>
              <a:ext cx="238125" cy="404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3652" y="120000"/>
                  </a:lnTo>
                  <a:lnTo>
                    <a:pt x="120000" y="14716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5233987" y="4638675"/>
              <a:ext cx="3852862" cy="3048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wrap="square" lIns="45700" tIns="0" rIns="45700" bIns="0" anchor="ctr" anchorCtr="0">
              <a:noAutofit/>
            </a:bodyPr>
            <a:lstStyle/>
            <a:p>
              <a:pPr marL="0" marR="0" lvl="0" indent="-127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ct val="100000"/>
                <a:buFont typeface="Arial"/>
                <a:buNone/>
              </a:pPr>
              <a:r>
                <a:rPr lang="en-US" sz="20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n-US" sz="20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ATP</a:t>
              </a:r>
              <a:r>
                <a:rPr lang="en-US" sz="2000" b="1" i="0" u="none">
                  <a:solidFill>
                    <a:srgbClr val="000064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r>
                <a:rPr lang="en-US" sz="2000" b="1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 used to build the sugar</a:t>
              </a:r>
            </a:p>
          </p:txBody>
        </p:sp>
      </p:grpSp>
      <p:sp>
        <p:nvSpPr>
          <p:cNvPr id="168" name="Shape 168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077200" cy="35131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19999"/>
              <a:buFont typeface="Noto Sans Symbols"/>
              <a:buChar char="▪"/>
            </a:pPr>
            <a:r>
              <a:rPr lang="en-US" sz="3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using sun’s energy to make ATP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using CO</a:t>
            </a:r>
            <a:r>
              <a:rPr lang="en-US" sz="28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&amp; water to make sugar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Happens in </a:t>
            </a: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allows plants to grow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makes a waste product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Noto Sans Symbols"/>
              <a:buChar char="▪"/>
            </a:pP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oxygen (O</a:t>
            </a:r>
            <a:r>
              <a:rPr lang="en-US" sz="24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169" name="Shape 169" descr="10_02ca"/>
          <p:cNvPicPr preferRelativeResize="0"/>
          <p:nvPr/>
        </p:nvPicPr>
        <p:blipFill rotWithShape="1">
          <a:blip r:embed="rId3">
            <a:alphaModFix/>
          </a:blip>
          <a:srcRect l="1124" t="19500" r="23625" b="24000"/>
          <a:stretch/>
        </p:blipFill>
        <p:spPr>
          <a:xfrm>
            <a:off x="5995987" y="2935287"/>
            <a:ext cx="2740634" cy="154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 descr="plant_grow_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700" y="4802187"/>
            <a:ext cx="115047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10_02ca"/>
          <p:cNvPicPr preferRelativeResize="0"/>
          <p:nvPr/>
        </p:nvPicPr>
        <p:blipFill rotWithShape="1">
          <a:blip r:embed="rId4">
            <a:alphaModFix/>
          </a:blip>
          <a:srcRect l="1124" t="19500" r="23625" b="24000"/>
          <a:stretch/>
        </p:blipFill>
        <p:spPr>
          <a:xfrm>
            <a:off x="4699000" y="3514725"/>
            <a:ext cx="3820422" cy="215741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plants need to grow?</a:t>
            </a:r>
          </a:p>
        </p:txBody>
      </p:sp>
      <p:sp>
        <p:nvSpPr>
          <p:cNvPr id="177" name="Shape 177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0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“solar power plant” </a:t>
            </a:r>
            <a: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for making </a:t>
            </a:r>
            <a:b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energy &amp; sugars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00B4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Fuels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The Helpers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</a:p>
        </p:txBody>
      </p:sp>
      <p:grpSp>
        <p:nvGrpSpPr>
          <p:cNvPr id="178" name="Shape 178"/>
          <p:cNvGrpSpPr/>
          <p:nvPr/>
        </p:nvGrpSpPr>
        <p:grpSpPr>
          <a:xfrm>
            <a:off x="2920120" y="4879049"/>
            <a:ext cx="3485243" cy="1816100"/>
            <a:chOff x="4572000" y="5029200"/>
            <a:chExt cx="1600200" cy="1143000"/>
          </a:xfrm>
        </p:grpSpPr>
        <p:sp>
          <p:nvSpPr>
            <p:cNvPr id="179" name="Shape 179"/>
            <p:cNvSpPr/>
            <p:nvPr/>
          </p:nvSpPr>
          <p:spPr>
            <a:xfrm rot="-5400000">
              <a:off x="5029200" y="5029200"/>
              <a:ext cx="1143000" cy="114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655" y="59494"/>
                  </a:moveTo>
                  <a:cubicBezTo>
                    <a:pt x="104477" y="43744"/>
                    <a:pt x="96022" y="29255"/>
                    <a:pt x="82394" y="21361"/>
                  </a:cubicBezTo>
                  <a:lnTo>
                    <a:pt x="90088" y="8088"/>
                  </a:lnTo>
                  <a:cubicBezTo>
                    <a:pt x="108388" y="18700"/>
                    <a:pt x="119755" y="38161"/>
                    <a:pt x="119994" y="59316"/>
                  </a:cubicBezTo>
                  <a:lnTo>
                    <a:pt x="134994" y="59150"/>
                  </a:lnTo>
                  <a:lnTo>
                    <a:pt x="112583" y="82077"/>
                  </a:lnTo>
                  <a:lnTo>
                    <a:pt x="89655" y="59661"/>
                  </a:lnTo>
                  <a:lnTo>
                    <a:pt x="104655" y="59494"/>
                  </a:lnTo>
                  <a:close/>
                </a:path>
              </a:pathLst>
            </a:custGeom>
            <a:solidFill>
              <a:srgbClr val="00A5EF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4572000" y="5334000"/>
              <a:ext cx="609600" cy="609600"/>
            </a:xfrm>
            <a:prstGeom prst="ellipse">
              <a:avLst/>
            </a:prstGeom>
            <a:solidFill>
              <a:srgbClr val="00A5E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77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ct val="100000"/>
                <a:buFont typeface="Arial"/>
                <a:buNone/>
              </a:pPr>
              <a:r>
                <a:rPr lang="en-US" sz="28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2800" b="1" i="0" u="none" baseline="-25000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28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</a:p>
          </p:txBody>
        </p:sp>
      </p:grpSp>
      <p:grpSp>
        <p:nvGrpSpPr>
          <p:cNvPr id="181" name="Shape 181"/>
          <p:cNvGrpSpPr/>
          <p:nvPr/>
        </p:nvGrpSpPr>
        <p:grpSpPr>
          <a:xfrm>
            <a:off x="4762500" y="4431638"/>
            <a:ext cx="3570287" cy="2177124"/>
            <a:chOff x="6647788" y="4552288"/>
            <a:chExt cx="1564349" cy="1964399"/>
          </a:xfrm>
        </p:grpSpPr>
        <p:sp>
          <p:nvSpPr>
            <p:cNvPr id="182" name="Shape 182"/>
            <p:cNvSpPr/>
            <p:nvPr/>
          </p:nvSpPr>
          <p:spPr>
            <a:xfrm rot="-4200000" flipH="1">
              <a:off x="6808787" y="4713287"/>
              <a:ext cx="1143000" cy="114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655" y="59494"/>
                  </a:moveTo>
                  <a:cubicBezTo>
                    <a:pt x="104477" y="43744"/>
                    <a:pt x="96022" y="29255"/>
                    <a:pt x="82394" y="21361"/>
                  </a:cubicBezTo>
                  <a:lnTo>
                    <a:pt x="90088" y="8088"/>
                  </a:lnTo>
                  <a:cubicBezTo>
                    <a:pt x="108388" y="18700"/>
                    <a:pt x="119755" y="38161"/>
                    <a:pt x="119994" y="59316"/>
                  </a:cubicBezTo>
                  <a:lnTo>
                    <a:pt x="134994" y="59150"/>
                  </a:lnTo>
                  <a:lnTo>
                    <a:pt x="112583" y="82077"/>
                  </a:lnTo>
                  <a:lnTo>
                    <a:pt x="89655" y="59661"/>
                  </a:lnTo>
                  <a:lnTo>
                    <a:pt x="104655" y="59494"/>
                  </a:lnTo>
                  <a:close/>
                </a:path>
              </a:pathLst>
            </a:custGeom>
            <a:solidFill>
              <a:srgbClr val="660000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7373937" y="5791200"/>
              <a:ext cx="838200" cy="72548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90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00"/>
                </a:buClr>
                <a:buSzPct val="100000"/>
                <a:buFont typeface="Arial"/>
                <a:buNone/>
              </a:pPr>
              <a:r>
                <a:rPr lang="en-US" sz="3000" b="1" i="0" u="none">
                  <a:solidFill>
                    <a:srgbClr val="660000"/>
                  </a:solidFill>
                  <a:latin typeface="Arial"/>
                  <a:ea typeface="Arial"/>
                  <a:cs typeface="Arial"/>
                  <a:sym typeface="Arial"/>
                </a:rPr>
                <a:t>sugars</a:t>
              </a:r>
            </a:p>
          </p:txBody>
        </p:sp>
      </p:grpSp>
      <p:sp>
        <p:nvSpPr>
          <p:cNvPr id="184" name="Shape 184"/>
          <p:cNvSpPr/>
          <p:nvPr/>
        </p:nvSpPr>
        <p:spPr>
          <a:xfrm>
            <a:off x="5689600" y="3730625"/>
            <a:ext cx="1686682" cy="798512"/>
          </a:xfrm>
          <a:prstGeom prst="irregularSeal1">
            <a:avLst/>
          </a:prstGeom>
          <a:solidFill>
            <a:srgbClr val="CC0000"/>
          </a:solidFill>
          <a:ln w="57150" cap="flat" cmpd="sng">
            <a:solidFill>
              <a:srgbClr val="FF640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A18"/>
              </a:buClr>
              <a:buSzPct val="100000"/>
              <a:buFont typeface="Arial"/>
              <a:buNone/>
            </a:pPr>
            <a:r>
              <a:rPr lang="en-US" sz="2400" b="1" i="0" u="none">
                <a:solidFill>
                  <a:srgbClr val="FFEA18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sp>
        <p:nvSpPr>
          <p:cNvPr id="185" name="Shape 185"/>
          <p:cNvSpPr/>
          <p:nvPr/>
        </p:nvSpPr>
        <p:spPr>
          <a:xfrm>
            <a:off x="6572250" y="1784350"/>
            <a:ext cx="2286000" cy="1524000"/>
          </a:xfrm>
          <a:prstGeom prst="wedgeEllipseCallout">
            <a:avLst>
              <a:gd name="adj1" fmla="val -465"/>
              <a:gd name="adj2" fmla="val 29003"/>
            </a:avLst>
          </a:prstGeom>
          <a:solidFill>
            <a:srgbClr val="FFEA18"/>
          </a:solidFill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-101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00000"/>
              <a:buFont typeface="Comic Sans MS"/>
              <a:buNone/>
            </a:pPr>
            <a: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ATP!</a:t>
            </a:r>
            <a:b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sugar!</a:t>
            </a:r>
            <a:b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do it all…</a:t>
            </a:r>
            <a:b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no one</a:t>
            </a:r>
            <a:b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even notices!</a:t>
            </a:r>
          </a:p>
        </p:txBody>
      </p:sp>
      <p:sp>
        <p:nvSpPr>
          <p:cNvPr id="186" name="Shape 186"/>
          <p:cNvSpPr/>
          <p:nvPr/>
        </p:nvSpPr>
        <p:spPr>
          <a:xfrm>
            <a:off x="5754687" y="4649787"/>
            <a:ext cx="1317625" cy="3825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 cap="flat" cmpd="sng">
            <a:solidFill>
              <a:srgbClr val="0F116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45700" tIns="0" rIns="45700" bIns="0" anchor="ctr" anchorCtr="0">
            <a:noAutofit/>
          </a:bodyPr>
          <a:lstStyle/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00000"/>
              <a:buFont typeface="Arial"/>
              <a:buNone/>
            </a:pP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</a:p>
        </p:txBody>
      </p:sp>
      <p:grpSp>
        <p:nvGrpSpPr>
          <p:cNvPr id="187" name="Shape 187"/>
          <p:cNvGrpSpPr/>
          <p:nvPr/>
        </p:nvGrpSpPr>
        <p:grpSpPr>
          <a:xfrm>
            <a:off x="3737201" y="2995612"/>
            <a:ext cx="2168299" cy="1143000"/>
            <a:chOff x="4003901" y="2982912"/>
            <a:chExt cx="2168299" cy="1143000"/>
          </a:xfrm>
        </p:grpSpPr>
        <p:sp>
          <p:nvSpPr>
            <p:cNvPr id="188" name="Shape 188"/>
            <p:cNvSpPr/>
            <p:nvPr/>
          </p:nvSpPr>
          <p:spPr>
            <a:xfrm rot="-5400000" flipH="1">
              <a:off x="5029200" y="2982912"/>
              <a:ext cx="1143000" cy="114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655" y="59494"/>
                  </a:moveTo>
                  <a:cubicBezTo>
                    <a:pt x="104477" y="43744"/>
                    <a:pt x="96022" y="29255"/>
                    <a:pt x="82394" y="21361"/>
                  </a:cubicBezTo>
                  <a:lnTo>
                    <a:pt x="90088" y="8088"/>
                  </a:lnTo>
                  <a:cubicBezTo>
                    <a:pt x="108388" y="18700"/>
                    <a:pt x="119755" y="38161"/>
                    <a:pt x="119994" y="59316"/>
                  </a:cubicBezTo>
                  <a:lnTo>
                    <a:pt x="134994" y="59150"/>
                  </a:lnTo>
                  <a:lnTo>
                    <a:pt x="112583" y="82077"/>
                  </a:lnTo>
                  <a:lnTo>
                    <a:pt x="89655" y="59661"/>
                  </a:lnTo>
                  <a:lnTo>
                    <a:pt x="104655" y="59494"/>
                  </a:lnTo>
                  <a:close/>
                </a:path>
              </a:pathLst>
            </a:custGeom>
            <a:solidFill>
              <a:srgbClr val="00A5EF"/>
            </a:solidFill>
            <a:ln w="9525" cap="flat" cmpd="sng">
              <a:solidFill>
                <a:schemeClr val="dk1"/>
              </a:solidFill>
              <a:prstDash val="solid"/>
              <a:miter lim="524288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4003901" y="3073400"/>
              <a:ext cx="1344385" cy="817564"/>
            </a:xfrm>
            <a:prstGeom prst="ellipse">
              <a:avLst/>
            </a:prstGeom>
            <a:solidFill>
              <a:srgbClr val="00A5EF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778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ct val="100000"/>
                <a:buFont typeface="Arial"/>
                <a:buNone/>
              </a:pPr>
              <a:r>
                <a:rPr lang="en-US" sz="28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CO</a:t>
              </a:r>
              <a:r>
                <a:rPr lang="en-US" sz="2800" b="1" i="0" u="none" baseline="-25000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sp>
        <p:nvSpPr>
          <p:cNvPr id="190" name="Shape 190"/>
          <p:cNvSpPr/>
          <p:nvPr/>
        </p:nvSpPr>
        <p:spPr>
          <a:xfrm>
            <a:off x="5081586" y="1876425"/>
            <a:ext cx="2168299" cy="17224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127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24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28625" y="655637"/>
            <a:ext cx="87122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Chloroplasts are only in </a:t>
            </a:r>
            <a:r>
              <a:rPr lang="en-US" sz="3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plants cells</a:t>
            </a:r>
            <a:endParaRPr lang="en-US" sz="3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l="13499" r="27000" b="13186"/>
          <a:stretch/>
        </p:blipFill>
        <p:spPr>
          <a:xfrm>
            <a:off x="31750" y="1925637"/>
            <a:ext cx="4762500" cy="472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l="17999" r="27000" b="3795"/>
          <a:stretch/>
        </p:blipFill>
        <p:spPr>
          <a:xfrm>
            <a:off x="4705350" y="1338262"/>
            <a:ext cx="4435475" cy="54915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1100137" y="1273175"/>
            <a:ext cx="2843212" cy="7016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63500" dist="35921" dir="2700000">
              <a:srgbClr val="808080"/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36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animal cells</a:t>
            </a:r>
          </a:p>
        </p:txBody>
      </p:sp>
      <p:sp>
        <p:nvSpPr>
          <p:cNvPr id="226" name="Shape 226"/>
          <p:cNvSpPr/>
          <p:nvPr/>
        </p:nvSpPr>
        <p:spPr>
          <a:xfrm>
            <a:off x="5570537" y="1273175"/>
            <a:ext cx="2484437" cy="7016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>
            <a:outerShdw blurRad="63500" dist="35921" dir="2700000">
              <a:srgbClr val="808080"/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616"/>
              </a:buClr>
              <a:buSzPct val="100000"/>
              <a:buFont typeface="Arial"/>
              <a:buNone/>
            </a:pPr>
            <a:r>
              <a:rPr lang="en-US" sz="3600" b="1" i="0" u="none">
                <a:solidFill>
                  <a:srgbClr val="0E6616"/>
                </a:solidFill>
                <a:latin typeface="Arial"/>
                <a:ea typeface="Arial"/>
                <a:cs typeface="Arial"/>
                <a:sym typeface="Arial"/>
              </a:rPr>
              <a:t>plant cells</a:t>
            </a:r>
          </a:p>
        </p:txBody>
      </p:sp>
      <p:sp>
        <p:nvSpPr>
          <p:cNvPr id="227" name="Shape 227"/>
          <p:cNvSpPr/>
          <p:nvPr/>
        </p:nvSpPr>
        <p:spPr>
          <a:xfrm>
            <a:off x="5364162" y="3692525"/>
            <a:ext cx="1217612" cy="1190625"/>
          </a:xfrm>
          <a:prstGeom prst="ellipse">
            <a:avLst/>
          </a:prstGeom>
          <a:noFill/>
          <a:ln w="63500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7004050" y="3692525"/>
            <a:ext cx="1217612" cy="1190625"/>
          </a:xfrm>
          <a:prstGeom prst="ellipse">
            <a:avLst/>
          </a:prstGeom>
          <a:noFill/>
          <a:ln w="63500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064250" y="3854450"/>
            <a:ext cx="1217612" cy="1190625"/>
          </a:xfrm>
          <a:prstGeom prst="ellipse">
            <a:avLst/>
          </a:prstGeom>
          <a:noFill/>
          <a:ln w="63500" cap="flat" cmpd="sng">
            <a:solidFill>
              <a:srgbClr val="ED001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376362" y="4578350"/>
            <a:ext cx="1217612" cy="1190625"/>
          </a:xfrm>
          <a:prstGeom prst="ellipse">
            <a:avLst/>
          </a:prstGeom>
          <a:noFill/>
          <a:ln w="63500" cap="flat" cmpd="sng">
            <a:solidFill>
              <a:srgbClr val="ED001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 descr="10_03Chloroplast_CN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462" y="1219200"/>
            <a:ext cx="3363537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370011" y="3354387"/>
            <a:ext cx="2483531" cy="8910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5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309"/>
              </a:buClr>
              <a:buSzPct val="100000"/>
              <a:buFont typeface="Arial"/>
              <a:buNone/>
            </a:pPr>
            <a:r>
              <a:rPr lang="en-US" sz="2600" b="1" i="0" u="sng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br>
              <a:rPr lang="en-US" sz="2600" b="1" i="0" u="sng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i="0" u="sng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  <a:t>in cell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441825" y="1196975"/>
            <a:ext cx="966787" cy="54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00000"/>
              <a:buFont typeface="Arial"/>
              <a:buNone/>
            </a:pP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Leaf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0" y="2187575"/>
            <a:ext cx="1476375" cy="54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00000"/>
              <a:buFont typeface="Arial"/>
              <a:buNone/>
            </a:pP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22237" y="4959350"/>
            <a:ext cx="2019300" cy="48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6309"/>
              </a:buClr>
              <a:buSzPct val="100000"/>
              <a:buFont typeface="Arial"/>
              <a:buNone/>
            </a:pPr>
            <a:r>
              <a:rPr lang="en-US" sz="2600" b="1" i="0" u="sng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5927725" y="857250"/>
            <a:ext cx="2865437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3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absorb</a:t>
            </a:r>
            <a:br>
              <a:rPr lang="en-US" sz="3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sunlight &amp; CO</a:t>
            </a:r>
            <a:r>
              <a:rPr lang="en-US" sz="3000" b="1" i="0" u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924550" y="5791200"/>
            <a:ext cx="3192462" cy="727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651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26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make</a:t>
            </a:r>
            <a:br>
              <a:rPr lang="en-US" sz="26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ENERGY &amp; SUGAR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09537" y="5700713"/>
            <a:ext cx="2372406" cy="10429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51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6309"/>
              </a:buClr>
              <a:buSzPct val="100000"/>
              <a:buFont typeface="Arial"/>
              <a:buNone/>
            </a:pPr>
            <a:r>
              <a:rPr lang="en-US" sz="2600" b="1" i="0" u="sng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</a:p>
          <a:p>
            <a:pPr marL="0" marR="0" lvl="0" indent="-1651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6309"/>
              </a:buClr>
              <a:buSzPct val="100000"/>
              <a:buFont typeface="Arial"/>
              <a:buNone/>
            </a:pPr>
            <a:r>
              <a:rPr lang="en-US" sz="2600" b="1" i="0" u="sng" dirty="0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  <a:t>contain</a:t>
            </a:r>
          </a:p>
          <a:p>
            <a:pPr marL="0" marR="0" lvl="0" indent="-1651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6309"/>
              </a:buClr>
              <a:buSzPct val="100000"/>
              <a:buFont typeface="Arial"/>
              <a:buNone/>
            </a:pPr>
            <a:r>
              <a:rPr lang="en-US" sz="2600" b="1" i="0" u="sng" dirty="0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</a:p>
        </p:txBody>
      </p:sp>
      <p:grpSp>
        <p:nvGrpSpPr>
          <p:cNvPr id="244" name="Shape 244"/>
          <p:cNvGrpSpPr/>
          <p:nvPr/>
        </p:nvGrpSpPr>
        <p:grpSpPr>
          <a:xfrm>
            <a:off x="7562849" y="1906228"/>
            <a:ext cx="1366837" cy="1774825"/>
            <a:chOff x="7654925" y="2139950"/>
            <a:chExt cx="1366837" cy="1774825"/>
          </a:xfrm>
        </p:grpSpPr>
        <p:grpSp>
          <p:nvGrpSpPr>
            <p:cNvPr id="245" name="Shape 245"/>
            <p:cNvGrpSpPr/>
            <p:nvPr/>
          </p:nvGrpSpPr>
          <p:grpSpPr>
            <a:xfrm>
              <a:off x="7654925" y="2139950"/>
              <a:ext cx="1366837" cy="1774825"/>
              <a:chOff x="5029200" y="5867400"/>
              <a:chExt cx="1366837" cy="1774825"/>
            </a:xfrm>
          </p:grpSpPr>
          <p:grpSp>
            <p:nvGrpSpPr>
              <p:cNvPr id="246" name="Shape 246"/>
              <p:cNvGrpSpPr/>
              <p:nvPr/>
            </p:nvGrpSpPr>
            <p:grpSpPr>
              <a:xfrm>
                <a:off x="5029200" y="5867400"/>
                <a:ext cx="1366837" cy="1774825"/>
                <a:chOff x="2057400" y="3940175"/>
                <a:chExt cx="838200" cy="1089025"/>
              </a:xfrm>
            </p:grpSpPr>
            <p:sp>
              <p:nvSpPr>
                <p:cNvPr id="247" name="Shape 247"/>
                <p:cNvSpPr/>
                <p:nvPr/>
              </p:nvSpPr>
              <p:spPr>
                <a:xfrm>
                  <a:off x="2209800" y="3940175"/>
                  <a:ext cx="685800" cy="479425"/>
                </a:xfrm>
                <a:prstGeom prst="cloudCallout">
                  <a:avLst>
                    <a:gd name="adj1" fmla="val -4200"/>
                    <a:gd name="adj2" fmla="val 57648"/>
                  </a:avLst>
                </a:prstGeom>
                <a:solidFill>
                  <a:schemeClr val="hlink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Shape 248"/>
                <p:cNvSpPr txBox="1"/>
                <p:nvPr/>
              </p:nvSpPr>
              <p:spPr>
                <a:xfrm>
                  <a:off x="2209800" y="4572000"/>
                  <a:ext cx="228600" cy="152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Shape 249"/>
                <p:cNvSpPr txBox="1"/>
                <p:nvPr/>
              </p:nvSpPr>
              <p:spPr>
                <a:xfrm>
                  <a:off x="2057400" y="4876800"/>
                  <a:ext cx="228600" cy="1524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0" name="Shape 250"/>
              <p:cNvSpPr txBox="1"/>
              <p:nvPr/>
            </p:nvSpPr>
            <p:spPr>
              <a:xfrm>
                <a:off x="5448300" y="6049962"/>
                <a:ext cx="800100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 dirty="0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CO</a:t>
                </a:r>
                <a:r>
                  <a:rPr lang="en-US" sz="2600" b="1" i="0" u="none" baseline="-25000" dirty="0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251" name="Shape 251"/>
            <p:cNvSpPr/>
            <p:nvPr/>
          </p:nvSpPr>
          <p:spPr>
            <a:xfrm>
              <a:off x="8274050" y="2678112"/>
              <a:ext cx="200025" cy="177800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Shape 252"/>
          <p:cNvSpPr txBox="1"/>
          <p:nvPr/>
        </p:nvSpPr>
        <p:spPr>
          <a:xfrm>
            <a:off x="4065211" y="5748695"/>
            <a:ext cx="2019300" cy="488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6309"/>
              </a:buClr>
              <a:buSzPct val="100000"/>
              <a:buFont typeface="Arial"/>
              <a:buNone/>
            </a:pPr>
            <a:r>
              <a:rPr lang="en-US" sz="2600" b="1" i="0" u="sng">
                <a:solidFill>
                  <a:srgbClr val="076309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</a:p>
        </p:txBody>
      </p:sp>
      <p:pic>
        <p:nvPicPr>
          <p:cNvPr id="253" name="Shape 253" descr="10_07WhyLeavesAreGreen_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889536"/>
            <a:ext cx="3271837" cy="2901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Shape 254"/>
          <p:cNvCxnSpPr/>
          <p:nvPr/>
        </p:nvCxnSpPr>
        <p:spPr>
          <a:xfrm flipH="1">
            <a:off x="7058025" y="3067338"/>
            <a:ext cx="1156289" cy="1015711"/>
          </a:xfrm>
          <a:prstGeom prst="straightConnector1">
            <a:avLst/>
          </a:prstGeom>
          <a:noFill/>
          <a:ln w="5715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55" name="Shape 255"/>
          <p:cNvSpPr/>
          <p:nvPr/>
        </p:nvSpPr>
        <p:spPr>
          <a:xfrm>
            <a:off x="5154860" y="2342140"/>
            <a:ext cx="2205583" cy="1450397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127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None/>
            </a:pPr>
            <a:r>
              <a:rPr lang="en-US" sz="24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sun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7265987" y="4964112"/>
            <a:ext cx="296862" cy="909637"/>
          </a:xfrm>
          <a:prstGeom prst="straightConnector1">
            <a:avLst/>
          </a:prstGeom>
          <a:noFill/>
          <a:ln w="57150" cap="flat" cmpd="sng">
            <a:solidFill>
              <a:srgbClr val="66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Shape 261"/>
          <p:cNvGrpSpPr/>
          <p:nvPr/>
        </p:nvGrpSpPr>
        <p:grpSpPr>
          <a:xfrm>
            <a:off x="4392612" y="579437"/>
            <a:ext cx="4763893" cy="6245225"/>
            <a:chOff x="3352800" y="457200"/>
            <a:chExt cx="4763893" cy="6245225"/>
          </a:xfrm>
        </p:grpSpPr>
        <p:pic>
          <p:nvPicPr>
            <p:cNvPr id="262" name="Shape 262"/>
            <p:cNvPicPr preferRelativeResize="0"/>
            <p:nvPr/>
          </p:nvPicPr>
          <p:blipFill rotWithShape="1">
            <a:blip r:embed="rId3">
              <a:alphaModFix/>
            </a:blip>
            <a:srcRect b="5400"/>
            <a:stretch/>
          </p:blipFill>
          <p:spPr>
            <a:xfrm>
              <a:off x="3352800" y="457200"/>
              <a:ext cx="4494856" cy="6137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Shape 263"/>
            <p:cNvPicPr preferRelativeResize="0"/>
            <p:nvPr/>
          </p:nvPicPr>
          <p:blipFill rotWithShape="1">
            <a:blip r:embed="rId4">
              <a:alphaModFix/>
            </a:blip>
            <a:srcRect l="84046" b="5038"/>
            <a:stretch/>
          </p:blipFill>
          <p:spPr>
            <a:xfrm>
              <a:off x="7219950" y="457200"/>
              <a:ext cx="896743" cy="6245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792162" y="1382712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00064"/>
                </a:solidFill>
                <a:latin typeface="Arial"/>
                <a:ea typeface="Arial"/>
                <a:cs typeface="Arial"/>
                <a:sym typeface="Arial"/>
              </a:rPr>
              <a:t>Bring In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8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8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00064"/>
                </a:solidFill>
                <a:latin typeface="Arial"/>
                <a:ea typeface="Arial"/>
                <a:cs typeface="Arial"/>
                <a:sym typeface="Arial"/>
              </a:rPr>
              <a:t>Let Out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800" b="1" i="0" u="none" strike="noStrike" cap="none" baseline="-2500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rgbClr val="000064"/>
                </a:solidFill>
                <a:latin typeface="Arial"/>
                <a:ea typeface="Arial"/>
                <a:cs typeface="Arial"/>
                <a:sym typeface="Arial"/>
              </a:rPr>
              <a:t>Move Around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Noto Sans Symbols"/>
              <a:buChar char="◆"/>
            </a:pPr>
            <a:r>
              <a:rPr lang="en-US" sz="2800" b="1" i="0" u="sng" strike="noStrike" cap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sugars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625316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 what does a plant need?</a:t>
            </a:r>
          </a:p>
        </p:txBody>
      </p:sp>
      <p:grpSp>
        <p:nvGrpSpPr>
          <p:cNvPr id="266" name="Shape 266"/>
          <p:cNvGrpSpPr/>
          <p:nvPr/>
        </p:nvGrpSpPr>
        <p:grpSpPr>
          <a:xfrm>
            <a:off x="152400" y="5867400"/>
            <a:ext cx="6996112" cy="914400"/>
            <a:chOff x="1600200" y="1219200"/>
            <a:chExt cx="6996112" cy="914400"/>
          </a:xfrm>
        </p:grpSpPr>
        <p:sp>
          <p:nvSpPr>
            <p:cNvPr id="267" name="Shape 267"/>
            <p:cNvSpPr txBox="1"/>
            <p:nvPr/>
          </p:nvSpPr>
          <p:spPr>
            <a:xfrm>
              <a:off x="1600200" y="1219200"/>
              <a:ext cx="6934200" cy="914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" name="Shape 268"/>
            <p:cNvGrpSpPr/>
            <p:nvPr/>
          </p:nvGrpSpPr>
          <p:grpSpPr>
            <a:xfrm>
              <a:off x="1682749" y="1403350"/>
              <a:ext cx="6913563" cy="727075"/>
              <a:chOff x="996949" y="5670550"/>
              <a:chExt cx="6913563" cy="727075"/>
            </a:xfrm>
          </p:grpSpPr>
          <p:sp>
            <p:nvSpPr>
              <p:cNvPr id="269" name="Shape 269"/>
              <p:cNvSpPr txBox="1"/>
              <p:nvPr/>
            </p:nvSpPr>
            <p:spPr>
              <a:xfrm>
                <a:off x="996949" y="5707062"/>
                <a:ext cx="10112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6CO</a:t>
                </a:r>
                <a:r>
                  <a:rPr lang="en-US" sz="26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  <p:sp>
            <p:nvSpPr>
              <p:cNvPr id="270" name="Shape 270"/>
              <p:cNvSpPr txBox="1"/>
              <p:nvPr/>
            </p:nvSpPr>
            <p:spPr>
              <a:xfrm>
                <a:off x="2259011" y="5707062"/>
                <a:ext cx="1112838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6H</a:t>
                </a:r>
                <a:r>
                  <a:rPr lang="en-US" sz="26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</a:p>
            </p:txBody>
          </p:sp>
          <p:sp>
            <p:nvSpPr>
              <p:cNvPr id="271" name="Shape 271"/>
              <p:cNvSpPr txBox="1"/>
              <p:nvPr/>
            </p:nvSpPr>
            <p:spPr>
              <a:xfrm>
                <a:off x="5257800" y="5722937"/>
                <a:ext cx="1312862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524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4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r>
                  <a:rPr lang="en-US" sz="24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24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lang="en-US" sz="24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r>
                  <a:rPr lang="en-US" sz="24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</a:p>
            </p:txBody>
          </p:sp>
          <p:sp>
            <p:nvSpPr>
              <p:cNvPr id="272" name="Shape 272"/>
              <p:cNvSpPr txBox="1"/>
              <p:nvPr/>
            </p:nvSpPr>
            <p:spPr>
              <a:xfrm>
                <a:off x="7010400" y="5707062"/>
                <a:ext cx="900112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6O</a:t>
                </a:r>
                <a:r>
                  <a:rPr lang="en-US" sz="2600" b="1" i="0" u="none" baseline="-25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</a:p>
            </p:txBody>
          </p:sp>
          <p:sp>
            <p:nvSpPr>
              <p:cNvPr id="273" name="Shape 273"/>
              <p:cNvSpPr txBox="1"/>
              <p:nvPr/>
            </p:nvSpPr>
            <p:spPr>
              <a:xfrm>
                <a:off x="3505200" y="5670550"/>
                <a:ext cx="1439862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light</a:t>
                </a:r>
              </a:p>
              <a:p>
                <a:pPr marL="0" marR="0" lvl="0" indent="-16510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ct val="100000"/>
                  <a:buFont typeface="Arial"/>
                  <a:buNone/>
                </a:pPr>
                <a:r>
                  <a:rPr lang="en-US" sz="2600" b="1" i="0" u="none" dirty="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energy</a:t>
                </a:r>
              </a:p>
            </p:txBody>
          </p:sp>
          <p:sp>
            <p:nvSpPr>
              <p:cNvPr id="274" name="Shape 274"/>
              <p:cNvSpPr txBox="1"/>
              <p:nvPr/>
            </p:nvSpPr>
            <p:spPr>
              <a:xfrm>
                <a:off x="4724400" y="5676900"/>
                <a:ext cx="560387" cy="549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90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30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→</a:t>
                </a:r>
              </a:p>
            </p:txBody>
          </p:sp>
          <p:sp>
            <p:nvSpPr>
              <p:cNvPr id="275" name="Shape 275"/>
              <p:cNvSpPr txBox="1"/>
              <p:nvPr/>
            </p:nvSpPr>
            <p:spPr>
              <a:xfrm>
                <a:off x="2008187" y="5707062"/>
                <a:ext cx="3762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</a:p>
            </p:txBody>
          </p:sp>
          <p:sp>
            <p:nvSpPr>
              <p:cNvPr id="276" name="Shape 276"/>
              <p:cNvSpPr txBox="1"/>
              <p:nvPr/>
            </p:nvSpPr>
            <p:spPr>
              <a:xfrm>
                <a:off x="6553200" y="5707062"/>
                <a:ext cx="3762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</a:p>
            </p:txBody>
          </p:sp>
          <p:sp>
            <p:nvSpPr>
              <p:cNvPr id="277" name="Shape 277"/>
              <p:cNvSpPr txBox="1"/>
              <p:nvPr/>
            </p:nvSpPr>
            <p:spPr>
              <a:xfrm>
                <a:off x="3303587" y="5707062"/>
                <a:ext cx="376237" cy="48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-1651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F116A"/>
                  </a:buClr>
                  <a:buSzPct val="100000"/>
                  <a:buFont typeface="Arial"/>
                  <a:buNone/>
                </a:pPr>
                <a:r>
                  <a:rPr lang="en-US" sz="2600" b="1" i="0" u="none">
                    <a:solidFill>
                      <a:srgbClr val="0F116A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</a:p>
            </p:txBody>
          </p:sp>
        </p:grpSp>
      </p:grpSp>
      <p:sp>
        <p:nvSpPr>
          <p:cNvPr id="278" name="Shape 278"/>
          <p:cNvSpPr txBox="1"/>
          <p:nvPr/>
        </p:nvSpPr>
        <p:spPr>
          <a:xfrm>
            <a:off x="4408487" y="4625975"/>
            <a:ext cx="1136650" cy="54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867400" y="3673475"/>
            <a:ext cx="1373187" cy="54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0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</a:t>
            </a:r>
            <a:endParaRPr lang="en-US" sz="30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3944937" y="1927225"/>
            <a:ext cx="1349375" cy="549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3819525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plants get water?</a:t>
            </a:r>
            <a:endParaRPr lang="en-US" sz="3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Shape 378" descr="36_13XylemSapFlow_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125" y="407987"/>
            <a:ext cx="4560393" cy="6407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Shape 379"/>
          <p:cNvCxnSpPr/>
          <p:nvPr/>
        </p:nvCxnSpPr>
        <p:spPr>
          <a:xfrm rot="10800000" flipH="1">
            <a:off x="4748212" y="381000"/>
            <a:ext cx="1587" cy="6240462"/>
          </a:xfrm>
          <a:prstGeom prst="straightConnector1">
            <a:avLst/>
          </a:prstGeom>
          <a:noFill/>
          <a:ln w="168275" cap="flat" cmpd="sng">
            <a:solidFill>
              <a:schemeClr val="hlink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80" name="Shape 380"/>
          <p:cNvSpPr/>
          <p:nvPr/>
        </p:nvSpPr>
        <p:spPr>
          <a:xfrm rot="-1800000">
            <a:off x="7837487" y="436562"/>
            <a:ext cx="1306512" cy="1208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3402"/>
                </a:moveTo>
                <a:cubicBezTo>
                  <a:pt x="11597" y="101576"/>
                  <a:pt x="23355" y="120000"/>
                  <a:pt x="28993" y="115767"/>
                </a:cubicBezTo>
                <a:cubicBezTo>
                  <a:pt x="34630" y="111535"/>
                  <a:pt x="28671" y="63983"/>
                  <a:pt x="33825" y="58506"/>
                </a:cubicBezTo>
                <a:cubicBezTo>
                  <a:pt x="38979" y="53029"/>
                  <a:pt x="55087" y="86390"/>
                  <a:pt x="59597" y="83402"/>
                </a:cubicBezTo>
                <a:cubicBezTo>
                  <a:pt x="64107" y="80414"/>
                  <a:pt x="56859" y="45062"/>
                  <a:pt x="61208" y="39834"/>
                </a:cubicBezTo>
                <a:cubicBezTo>
                  <a:pt x="65557" y="34605"/>
                  <a:pt x="81342" y="55767"/>
                  <a:pt x="85369" y="52282"/>
                </a:cubicBezTo>
                <a:cubicBezTo>
                  <a:pt x="89395" y="48796"/>
                  <a:pt x="82308" y="22406"/>
                  <a:pt x="85369" y="18672"/>
                </a:cubicBezTo>
                <a:cubicBezTo>
                  <a:pt x="88429" y="14937"/>
                  <a:pt x="98093" y="32863"/>
                  <a:pt x="103892" y="29875"/>
                </a:cubicBezTo>
                <a:cubicBezTo>
                  <a:pt x="109691" y="26887"/>
                  <a:pt x="114845" y="13443"/>
                  <a:pt x="119999" y="0"/>
                </a:cubicBezTo>
              </a:path>
            </a:pathLst>
          </a:custGeom>
          <a:noFill/>
          <a:ln w="635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 descr="Rectangle: Click to edit Master text styles Second level Third level Fourth level Fifth level"/>
          <p:cNvSpPr txBox="1">
            <a:spLocks noGrp="1"/>
          </p:cNvSpPr>
          <p:nvPr>
            <p:ph type="body" idx="1"/>
          </p:nvPr>
        </p:nvSpPr>
        <p:spPr>
          <a:xfrm>
            <a:off x="552449" y="2139156"/>
            <a:ext cx="4195762" cy="3790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Water evaporates from the </a:t>
            </a:r>
            <a:r>
              <a:rPr lang="en-US" sz="2600" b="1" i="0" u="none" strike="noStrike" cap="none" dirty="0" err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stomates</a:t>
            </a:r>
            <a:r>
              <a:rPr lang="en-US" sz="2600" b="1" i="0" u="none" strike="noStrike" cap="none" dirty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-US" sz="2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leaves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2600" dirty="0"/>
              <a:t>T</a:t>
            </a:r>
            <a:r>
              <a:rPr lang="en-US" sz="2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his </a:t>
            </a:r>
            <a:r>
              <a:rPr lang="en-US" sz="2600" b="1" i="0" u="none" strike="noStrike" cap="none" dirty="0" smtClean="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motion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pulls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up from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ct val="120000"/>
              <a:buFont typeface="Noto Sans Symbols"/>
              <a:buChar char="▪"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with a straw, more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pulled up tree from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368</Words>
  <Application>Microsoft Office PowerPoint</Application>
  <PresentationFormat>On-screen Show (4:3)</PresentationFormat>
  <Paragraphs>158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1_Blueprint</vt:lpstr>
      <vt:lpstr>Blueprint</vt:lpstr>
      <vt:lpstr>Photosynthesis:  Life from Light and Air  Do now: Where in the cell does photosynthesis happen? What do plans need to grow?</vt:lpstr>
      <vt:lpstr>Plants are energy producers</vt:lpstr>
      <vt:lpstr>How do plants make energy &amp; food?</vt:lpstr>
      <vt:lpstr>Using light &amp; air to grow plants</vt:lpstr>
      <vt:lpstr>What do plants need to grow?</vt:lpstr>
      <vt:lpstr>Chloroplasts are only in plants cells</vt:lpstr>
      <vt:lpstr>Chloroplasts</vt:lpstr>
      <vt:lpstr>So what does a plant need?</vt:lpstr>
      <vt:lpstr>How do plants get water?</vt:lpstr>
      <vt:lpstr>Stomates &amp; Guard Cells </vt:lpstr>
      <vt:lpstr>Guard cells &amp; Homeostasis</vt:lpstr>
      <vt:lpstr>Xylem</vt:lpstr>
      <vt:lpstr>Phloem: food-conducting cells</vt:lpstr>
      <vt:lpstr>How are they connected?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12</cp:revision>
  <dcterms:modified xsi:type="dcterms:W3CDTF">2017-11-13T13:30:26Z</dcterms:modified>
</cp:coreProperties>
</file>