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62"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364" autoAdjust="0"/>
  </p:normalViewPr>
  <p:slideViewPr>
    <p:cSldViewPr>
      <p:cViewPr varScale="1">
        <p:scale>
          <a:sx n="57" d="100"/>
          <a:sy n="57" d="100"/>
        </p:scale>
        <p:origin x="-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CFE989-AE0D-43B6-962B-92178648732D}" type="datetimeFigureOut">
              <a:rPr lang="en-US" smtClean="0"/>
              <a:pPr/>
              <a:t>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45566-029B-45CD-8CE7-38248D44EA2F}" type="slidenum">
              <a:rPr lang="en-US" smtClean="0"/>
              <a:pPr/>
              <a:t>‹#›</a:t>
            </a:fld>
            <a:endParaRPr lang="en-US"/>
          </a:p>
        </p:txBody>
      </p:sp>
    </p:spTree>
    <p:extLst>
      <p:ext uri="{BB962C8B-B14F-4D97-AF65-F5344CB8AC3E}">
        <p14:creationId xmlns:p14="http://schemas.microsoft.com/office/powerpoint/2010/main" val="682454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1 Engage:</a:t>
            </a:r>
            <a:r>
              <a:rPr lang="en-US" sz="1200" b="0" i="0" kern="1200" dirty="0" smtClean="0">
                <a:solidFill>
                  <a:schemeClr val="tx1"/>
                </a:solidFill>
                <a:effectLst/>
                <a:latin typeface="+mn-lt"/>
                <a:ea typeface="+mn-ea"/>
                <a:cs typeface="+mn-cs"/>
              </a:rPr>
              <a:t> This phase of the 5 E's starts the process. An "engage" activity should do the following:</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Make connections between past and present learning experiences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Anticipate activities and focus students' thinking on the learning outcomes of current activities. Students should become mentally engaged in the concept, process, or skill to be learned.</a:t>
            </a:r>
          </a:p>
          <a:p>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1</a:t>
            </a:fld>
            <a:endParaRPr lang="en-US"/>
          </a:p>
        </p:txBody>
      </p:sp>
    </p:spTree>
    <p:extLst>
      <p:ext uri="{BB962C8B-B14F-4D97-AF65-F5344CB8AC3E}">
        <p14:creationId xmlns:p14="http://schemas.microsoft.com/office/powerpoint/2010/main" val="2483706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2 Explore:</a:t>
            </a:r>
            <a:r>
              <a:rPr lang="en-US" sz="1200" b="0" i="0" kern="1200" dirty="0" smtClean="0">
                <a:solidFill>
                  <a:schemeClr val="tx1"/>
                </a:solidFill>
                <a:effectLst/>
                <a:latin typeface="+mn-lt"/>
                <a:ea typeface="+mn-ea"/>
                <a:cs typeface="+mn-cs"/>
              </a:rPr>
              <a:t> This phase of the 5 E's provides students with a common base of experiences. They identify and develop concepts, processes, and skills. During this phase, students actively explore their environment or manipulate materials.</a:t>
            </a:r>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2</a:t>
            </a:fld>
            <a:endParaRPr lang="en-US"/>
          </a:p>
        </p:txBody>
      </p:sp>
    </p:spTree>
    <p:extLst>
      <p:ext uri="{BB962C8B-B14F-4D97-AF65-F5344CB8AC3E}">
        <p14:creationId xmlns:p14="http://schemas.microsoft.com/office/powerpoint/2010/main" val="300460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3 Explain:</a:t>
            </a:r>
            <a:r>
              <a:rPr lang="en-US" sz="1200" b="0" i="0" kern="1200" dirty="0" smtClean="0">
                <a:solidFill>
                  <a:schemeClr val="tx1"/>
                </a:solidFill>
                <a:effectLst/>
                <a:latin typeface="+mn-lt"/>
                <a:ea typeface="+mn-ea"/>
                <a:cs typeface="+mn-cs"/>
              </a:rPr>
              <a:t> This phase of the 5 E's helps students explain the concepts they have been exploring. They have opportunities to verbalize their conceptual understanding or to demonstrate new skills or behaviors. This phase also provides opportunities for teachers to introduce formal terms, definitions, and explanations for concepts, processes, skills, or behaviors.</a:t>
            </a:r>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3</a:t>
            </a:fld>
            <a:endParaRPr lang="en-US"/>
          </a:p>
        </p:txBody>
      </p:sp>
    </p:spTree>
    <p:extLst>
      <p:ext uri="{BB962C8B-B14F-4D97-AF65-F5344CB8AC3E}">
        <p14:creationId xmlns:p14="http://schemas.microsoft.com/office/powerpoint/2010/main" val="1101344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4 Elaborate:</a:t>
            </a:r>
            <a:r>
              <a:rPr lang="en-US" sz="1200" b="0" i="0" kern="1200" dirty="0" smtClean="0">
                <a:solidFill>
                  <a:schemeClr val="tx1"/>
                </a:solidFill>
                <a:effectLst/>
                <a:latin typeface="+mn-lt"/>
                <a:ea typeface="+mn-ea"/>
                <a:cs typeface="+mn-cs"/>
              </a:rPr>
              <a:t> This phase of the 5 E's extends students' conceptual understanding and allows them to practice skills and behaviors. Through new experiences, the learners develop deeper and broader understanding of major concepts, obtain more information about areas of interest, and refine their skills.</a:t>
            </a:r>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5</a:t>
            </a:fld>
            <a:endParaRPr lang="en-US"/>
          </a:p>
        </p:txBody>
      </p:sp>
    </p:spTree>
    <p:extLst>
      <p:ext uri="{BB962C8B-B14F-4D97-AF65-F5344CB8AC3E}">
        <p14:creationId xmlns:p14="http://schemas.microsoft.com/office/powerpoint/2010/main" val="2949686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5 Evaluate:</a:t>
            </a:r>
            <a:r>
              <a:rPr lang="en-US" sz="1200" b="0" i="0" kern="1200" dirty="0" smtClean="0">
                <a:solidFill>
                  <a:schemeClr val="tx1"/>
                </a:solidFill>
                <a:effectLst/>
                <a:latin typeface="+mn-lt"/>
                <a:ea typeface="+mn-ea"/>
                <a:cs typeface="+mn-cs"/>
              </a:rPr>
              <a:t> This phase of the 5 E's encourages learners to assess their understanding and abilities and lets teachers evaluate students' understanding of key concepts and skill development.</a:t>
            </a:r>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6</a:t>
            </a:fld>
            <a:endParaRPr lang="en-US"/>
          </a:p>
        </p:txBody>
      </p:sp>
    </p:spTree>
    <p:extLst>
      <p:ext uri="{BB962C8B-B14F-4D97-AF65-F5344CB8AC3E}">
        <p14:creationId xmlns:p14="http://schemas.microsoft.com/office/powerpoint/2010/main" val="228957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7204B9-9E78-4B1A-881A-A17FC6CA33C0}" type="datetimeFigureOut">
              <a:rPr lang="en-US" smtClean="0"/>
              <a:pPr/>
              <a:t>12/6/2017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75EFA6D-0824-4A52-8B2F-AAA91FB577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204B9-9E78-4B1A-881A-A17FC6CA33C0}"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204B9-9E78-4B1A-881A-A17FC6CA33C0}"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204B9-9E78-4B1A-881A-A17FC6CA33C0}"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7204B9-9E78-4B1A-881A-A17FC6CA33C0}"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EFA6D-0824-4A52-8B2F-AAA91FB577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7204B9-9E78-4B1A-881A-A17FC6CA33C0}"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7204B9-9E78-4B1A-881A-A17FC6CA33C0}" type="datetimeFigureOut">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7204B9-9E78-4B1A-881A-A17FC6CA33C0}"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204B9-9E78-4B1A-881A-A17FC6CA33C0}" type="datetimeFigureOut">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7204B9-9E78-4B1A-881A-A17FC6CA33C0}"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7204B9-9E78-4B1A-881A-A17FC6CA33C0}"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75EFA6D-0824-4A52-8B2F-AAA91FB5779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7204B9-9E78-4B1A-881A-A17FC6CA33C0}" type="datetimeFigureOut">
              <a:rPr lang="en-US" smtClean="0"/>
              <a:pPr/>
              <a:t>12/6/2017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5EFA6D-0824-4A52-8B2F-AAA91FB5779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Aim: What </a:t>
            </a:r>
            <a:r>
              <a:rPr lang="en-US" dirty="0"/>
              <a:t>is </a:t>
            </a:r>
            <a:r>
              <a:rPr lang="en-US" dirty="0" smtClean="0"/>
              <a:t>the musculoskeletal system? </a:t>
            </a:r>
            <a:endParaRPr lang="en-US" dirty="0"/>
          </a:p>
        </p:txBody>
      </p:sp>
      <p:sp>
        <p:nvSpPr>
          <p:cNvPr id="3" name="Subtitle 2"/>
          <p:cNvSpPr>
            <a:spLocks noGrp="1"/>
          </p:cNvSpPr>
          <p:nvPr>
            <p:ph type="subTitle" idx="1"/>
          </p:nvPr>
        </p:nvSpPr>
        <p:spPr/>
        <p:txBody>
          <a:bodyPr>
            <a:noAutofit/>
          </a:bodyPr>
          <a:lstStyle/>
          <a:p>
            <a:r>
              <a:rPr lang="en-US" sz="3600" dirty="0" smtClean="0"/>
              <a:t>Do now: </a:t>
            </a:r>
            <a:r>
              <a:rPr lang="en-US" sz="3600" b="1" dirty="0" smtClean="0"/>
              <a:t>The Achilles tendon is the tendon that connects the calf muscle to the heel of the foot. If that tendons is cut, what movement will the foot not be able to do</a:t>
            </a:r>
            <a:r>
              <a:rPr lang="en-US" sz="3600" dirty="0" smtClean="0"/>
              <a:t>?</a:t>
            </a:r>
            <a:endParaRPr lang="en-US" sz="3600" dirty="0"/>
          </a:p>
        </p:txBody>
      </p:sp>
    </p:spTree>
    <p:extLst>
      <p:ext uri="{BB962C8B-B14F-4D97-AF65-F5344CB8AC3E}">
        <p14:creationId xmlns:p14="http://schemas.microsoft.com/office/powerpoint/2010/main" val="3086812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up the Musculoskeletal system?</a:t>
            </a:r>
            <a:endParaRPr lang="en-US" dirty="0"/>
          </a:p>
        </p:txBody>
      </p:sp>
      <p:sp>
        <p:nvSpPr>
          <p:cNvPr id="3" name="Content Placeholder 2"/>
          <p:cNvSpPr>
            <a:spLocks noGrp="1"/>
          </p:cNvSpPr>
          <p:nvPr>
            <p:ph idx="1"/>
          </p:nvPr>
        </p:nvSpPr>
        <p:spPr/>
        <p:txBody>
          <a:bodyPr>
            <a:normAutofit/>
          </a:bodyPr>
          <a:lstStyle/>
          <a:p>
            <a:r>
              <a:rPr lang="en-US" dirty="0" smtClean="0"/>
              <a:t>Both the </a:t>
            </a:r>
            <a:r>
              <a:rPr lang="en-US" b="1" u="sng" dirty="0" smtClean="0">
                <a:solidFill>
                  <a:srgbClr val="FF0000"/>
                </a:solidFill>
              </a:rPr>
              <a:t>muscular system</a:t>
            </a:r>
            <a:r>
              <a:rPr lang="en-US" dirty="0" smtClean="0"/>
              <a:t> and </a:t>
            </a:r>
            <a:r>
              <a:rPr lang="en-US" b="1" u="sng" dirty="0" smtClean="0">
                <a:solidFill>
                  <a:srgbClr val="FF0000"/>
                </a:solidFill>
              </a:rPr>
              <a:t>skeletal system </a:t>
            </a:r>
            <a:r>
              <a:rPr lang="en-US" dirty="0" smtClean="0"/>
              <a:t>work so closely together that they are sometimes called the </a:t>
            </a:r>
            <a:r>
              <a:rPr lang="en-US" b="1" u="sng" dirty="0" smtClean="0">
                <a:solidFill>
                  <a:srgbClr val="FF0000"/>
                </a:solidFill>
              </a:rPr>
              <a:t>musculoskeletal system</a:t>
            </a:r>
            <a:r>
              <a:rPr lang="en-US" dirty="0" smtClean="0"/>
              <a:t>.</a:t>
            </a:r>
          </a:p>
          <a:p>
            <a:r>
              <a:rPr lang="en-US" dirty="0" smtClean="0"/>
              <a:t>The organs that make up these systems include:</a:t>
            </a:r>
          </a:p>
          <a:p>
            <a:pPr lvl="1"/>
            <a:r>
              <a:rPr lang="en-US" dirty="0" smtClean="0"/>
              <a:t>Bones-provides a strong rigid frame for the body</a:t>
            </a:r>
          </a:p>
          <a:p>
            <a:pPr lvl="1"/>
            <a:r>
              <a:rPr lang="en-US" dirty="0" smtClean="0"/>
              <a:t>Tendons – attaches bones to muscles</a:t>
            </a:r>
          </a:p>
          <a:p>
            <a:pPr lvl="1"/>
            <a:r>
              <a:rPr lang="en-US" dirty="0" smtClean="0"/>
              <a:t>Ligaments – attaches bones to other bones</a:t>
            </a:r>
          </a:p>
          <a:p>
            <a:pPr lvl="1"/>
            <a:r>
              <a:rPr lang="en-US" dirty="0" smtClean="0"/>
              <a:t>Muscle - specialized tissue that </a:t>
            </a:r>
            <a:r>
              <a:rPr lang="en-US" b="1" u="sng" dirty="0" smtClean="0">
                <a:solidFill>
                  <a:srgbClr val="0000FF"/>
                </a:solidFill>
                <a:effectLst>
                  <a:outerShdw blurRad="38100" dist="38100" dir="2700000" algn="tl">
                    <a:srgbClr val="C0C0C0"/>
                  </a:outerShdw>
                </a:effectLst>
              </a:rPr>
              <a:t>contracts</a:t>
            </a:r>
            <a:r>
              <a:rPr lang="en-US" dirty="0" smtClean="0"/>
              <a:t> and allow us to move</a:t>
            </a:r>
          </a:p>
          <a:p>
            <a:pPr lvl="1"/>
            <a:r>
              <a:rPr lang="en-US" dirty="0" smtClean="0"/>
              <a:t>Cartilage-cushion between bones</a:t>
            </a:r>
          </a:p>
          <a:p>
            <a:pPr lvl="1"/>
            <a:endParaRPr lang="en-US" dirty="0"/>
          </a:p>
        </p:txBody>
      </p:sp>
    </p:spTree>
    <p:extLst>
      <p:ext uri="{BB962C8B-B14F-4D97-AF65-F5344CB8AC3E}">
        <p14:creationId xmlns:p14="http://schemas.microsoft.com/office/powerpoint/2010/main" val="404896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functions of the Musculoskeletal system?</a:t>
            </a:r>
            <a:endParaRPr lang="en-US" dirty="0"/>
          </a:p>
        </p:txBody>
      </p:sp>
      <p:sp>
        <p:nvSpPr>
          <p:cNvPr id="3" name="Content Placeholder 2"/>
          <p:cNvSpPr>
            <a:spLocks noGrp="1"/>
          </p:cNvSpPr>
          <p:nvPr>
            <p:ph idx="1"/>
          </p:nvPr>
        </p:nvSpPr>
        <p:spPr/>
        <p:txBody>
          <a:bodyPr/>
          <a:lstStyle/>
          <a:p>
            <a:r>
              <a:rPr lang="en-US" dirty="0" smtClean="0"/>
              <a:t>Protects major organs such as the brain, heart and lungs</a:t>
            </a:r>
          </a:p>
          <a:p>
            <a:r>
              <a:rPr lang="en-US" dirty="0" smtClean="0"/>
              <a:t>Makes blood</a:t>
            </a:r>
          </a:p>
          <a:p>
            <a:r>
              <a:rPr lang="en-US" dirty="0" smtClean="0"/>
              <a:t>Allow us to move voluntarily (willingly and knowingly)</a:t>
            </a:r>
            <a:endParaRPr lang="en-US" dirty="0"/>
          </a:p>
        </p:txBody>
      </p:sp>
      <p:pic>
        <p:nvPicPr>
          <p:cNvPr id="4" name="Picture 4" descr="http://www.dkimages.com/discover/previews/1245/10957356.JPG"/>
          <p:cNvPicPr>
            <a:picLocks noChangeAspect="1" noChangeArrowheads="1"/>
          </p:cNvPicPr>
          <p:nvPr/>
        </p:nvPicPr>
        <p:blipFill>
          <a:blip r:embed="rId3" cstate="print"/>
          <a:srcRect/>
          <a:stretch>
            <a:fillRect/>
          </a:stretch>
        </p:blipFill>
        <p:spPr bwMode="auto">
          <a:xfrm>
            <a:off x="0" y="3870325"/>
            <a:ext cx="3733800" cy="2987675"/>
          </a:xfrm>
          <a:prstGeom prst="rect">
            <a:avLst/>
          </a:prstGeom>
          <a:noFill/>
          <a:ln w="9525">
            <a:noFill/>
            <a:miter lim="800000"/>
            <a:headEnd/>
            <a:tailEnd/>
          </a:ln>
        </p:spPr>
      </p:pic>
      <p:pic>
        <p:nvPicPr>
          <p:cNvPr id="5" name="Picture 2" descr="http://www.buyamag.com/graphics/ng290skull.jpg"/>
          <p:cNvPicPr>
            <a:picLocks noChangeAspect="1" noChangeArrowheads="1"/>
          </p:cNvPicPr>
          <p:nvPr/>
        </p:nvPicPr>
        <p:blipFill>
          <a:blip r:embed="rId4" cstate="print"/>
          <a:srcRect/>
          <a:stretch>
            <a:fillRect/>
          </a:stretch>
        </p:blipFill>
        <p:spPr bwMode="auto">
          <a:xfrm>
            <a:off x="6686550" y="4306887"/>
            <a:ext cx="2457450" cy="2551113"/>
          </a:xfrm>
          <a:prstGeom prst="rect">
            <a:avLst/>
          </a:prstGeom>
          <a:noFill/>
          <a:ln w="9525">
            <a:noFill/>
            <a:miter lim="800000"/>
            <a:headEnd/>
            <a:tailEnd/>
          </a:ln>
        </p:spPr>
      </p:pic>
    </p:spTree>
    <p:extLst>
      <p:ext uri="{BB962C8B-B14F-4D97-AF65-F5344CB8AC3E}">
        <p14:creationId xmlns:p14="http://schemas.microsoft.com/office/powerpoint/2010/main" val="15484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linds(horizont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move voluntarily?</a:t>
            </a:r>
            <a:endParaRPr lang="en-US" dirty="0"/>
          </a:p>
        </p:txBody>
      </p:sp>
      <p:sp>
        <p:nvSpPr>
          <p:cNvPr id="3" name="Content Placeholder 2"/>
          <p:cNvSpPr>
            <a:spLocks noGrp="1"/>
          </p:cNvSpPr>
          <p:nvPr>
            <p:ph idx="1"/>
          </p:nvPr>
        </p:nvSpPr>
        <p:spPr/>
        <p:txBody>
          <a:bodyPr/>
          <a:lstStyle/>
          <a:p>
            <a:r>
              <a:rPr lang="en-US" dirty="0"/>
              <a:t>M</a:t>
            </a:r>
            <a:r>
              <a:rPr lang="en-US" dirty="0" smtClean="0"/>
              <a:t>uscles come </a:t>
            </a:r>
            <a:r>
              <a:rPr lang="en-US" dirty="0"/>
              <a:t>in pairs </a:t>
            </a:r>
            <a:r>
              <a:rPr lang="en-US" dirty="0" smtClean="0"/>
              <a:t>and attach to the skeleton .</a:t>
            </a:r>
          </a:p>
          <a:p>
            <a:r>
              <a:rPr lang="en-US" dirty="0" smtClean="0"/>
              <a:t>What attaches muscles to bones?</a:t>
            </a:r>
          </a:p>
          <a:p>
            <a:pPr>
              <a:buNone/>
            </a:pPr>
            <a:r>
              <a:rPr lang="en-US" dirty="0" smtClean="0"/>
              <a:t>Tendons</a:t>
            </a:r>
          </a:p>
          <a:p>
            <a:r>
              <a:rPr lang="en-US" dirty="0"/>
              <a:t>O</a:t>
            </a:r>
            <a:r>
              <a:rPr lang="en-US" dirty="0" smtClean="0"/>
              <a:t>ne </a:t>
            </a:r>
            <a:r>
              <a:rPr lang="en-US" dirty="0"/>
              <a:t>muscle to move the bone in one direction and another to move it back the other way. </a:t>
            </a:r>
          </a:p>
        </p:txBody>
      </p:sp>
      <p:pic>
        <p:nvPicPr>
          <p:cNvPr id="4" name="Picture 2" descr="http://makeitcg.com/wp-content/uploads/2012/03/create-muscle-bones-in-3ds-max-final.gif"/>
          <p:cNvPicPr>
            <a:picLocks noChangeAspect="1" noChangeArrowheads="1"/>
          </p:cNvPicPr>
          <p:nvPr/>
        </p:nvPicPr>
        <p:blipFill>
          <a:blip r:embed="rId2" cstate="print"/>
          <a:srcRect/>
          <a:stretch>
            <a:fillRect/>
          </a:stretch>
        </p:blipFill>
        <p:spPr bwMode="auto">
          <a:xfrm>
            <a:off x="2667000" y="4267200"/>
            <a:ext cx="5572125" cy="2343151"/>
          </a:xfrm>
          <a:prstGeom prst="rect">
            <a:avLst/>
          </a:prstGeom>
          <a:noFill/>
        </p:spPr>
      </p:pic>
    </p:spTree>
    <p:extLst>
      <p:ext uri="{BB962C8B-B14F-4D97-AF65-F5344CB8AC3E}">
        <p14:creationId xmlns:p14="http://schemas.microsoft.com/office/powerpoint/2010/main" val="227043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bone marrow?</a:t>
            </a:r>
            <a:endParaRPr lang="en-US" dirty="0"/>
          </a:p>
        </p:txBody>
      </p:sp>
      <p:sp>
        <p:nvSpPr>
          <p:cNvPr id="3" name="Content Placeholder 2"/>
          <p:cNvSpPr>
            <a:spLocks noGrp="1"/>
          </p:cNvSpPr>
          <p:nvPr>
            <p:ph idx="1"/>
          </p:nvPr>
        </p:nvSpPr>
        <p:spPr/>
        <p:txBody>
          <a:bodyPr/>
          <a:lstStyle/>
          <a:p>
            <a:r>
              <a:rPr lang="en-US" dirty="0"/>
              <a:t>Bone marrow is the spongy tissue inside some of your bones, such as your hip and thigh bones. It </a:t>
            </a:r>
            <a:r>
              <a:rPr lang="en-US" dirty="0" smtClean="0"/>
              <a:t>has cells called </a:t>
            </a:r>
            <a:r>
              <a:rPr lang="en-US" b="1" u="sng" dirty="0">
                <a:solidFill>
                  <a:srgbClr val="FF0000"/>
                </a:solidFill>
              </a:rPr>
              <a:t>stem cells</a:t>
            </a:r>
            <a:r>
              <a:rPr lang="en-US" dirty="0"/>
              <a:t>. </a:t>
            </a:r>
            <a:r>
              <a:rPr lang="en-US" dirty="0" smtClean="0"/>
              <a:t>These </a:t>
            </a:r>
            <a:r>
              <a:rPr lang="en-US" dirty="0"/>
              <a:t>stem cells can develop into the red blood </a:t>
            </a:r>
            <a:r>
              <a:rPr lang="en-US" dirty="0" smtClean="0"/>
              <a:t>cells,  </a:t>
            </a:r>
            <a:r>
              <a:rPr lang="en-US" dirty="0"/>
              <a:t>the white blood </a:t>
            </a:r>
            <a:r>
              <a:rPr lang="en-US" dirty="0" smtClean="0"/>
              <a:t>cells and platelets</a:t>
            </a:r>
            <a:endParaRPr lang="en-US" dirty="0"/>
          </a:p>
        </p:txBody>
      </p:sp>
      <p:pic>
        <p:nvPicPr>
          <p:cNvPr id="4100" name="Picture 4" descr="http://bethpartin.com/wp-content/uploads/2010/11/Euclid-Hall-photo-class-Olson-bone-marrow-1-2010.jpg"/>
          <p:cNvPicPr>
            <a:picLocks noChangeAspect="1" noChangeArrowheads="1"/>
          </p:cNvPicPr>
          <p:nvPr/>
        </p:nvPicPr>
        <p:blipFill>
          <a:blip r:embed="rId3" cstate="print"/>
          <a:srcRect/>
          <a:stretch>
            <a:fillRect/>
          </a:stretch>
        </p:blipFill>
        <p:spPr bwMode="auto">
          <a:xfrm>
            <a:off x="6298609" y="4038600"/>
            <a:ext cx="2845391" cy="2286000"/>
          </a:xfrm>
          <a:prstGeom prst="rect">
            <a:avLst/>
          </a:prstGeom>
          <a:noFill/>
        </p:spPr>
      </p:pic>
      <p:pic>
        <p:nvPicPr>
          <p:cNvPr id="4102" name="Picture 6" descr="https://lh3.googleusercontent.com/-RwaQV0DH-uI/TX5doCMEoZI/AAAAAAAAAGQ/73nC4cEFz-w/s1600/bone+marrow.JPG"/>
          <p:cNvPicPr>
            <a:picLocks noChangeAspect="1" noChangeArrowheads="1"/>
          </p:cNvPicPr>
          <p:nvPr/>
        </p:nvPicPr>
        <p:blipFill>
          <a:blip r:embed="rId4" cstate="print"/>
          <a:srcRect/>
          <a:stretch>
            <a:fillRect/>
          </a:stretch>
        </p:blipFill>
        <p:spPr bwMode="auto">
          <a:xfrm>
            <a:off x="609600" y="3810000"/>
            <a:ext cx="3657600" cy="2743200"/>
          </a:xfrm>
          <a:prstGeom prst="rect">
            <a:avLst/>
          </a:prstGeom>
          <a:noFill/>
        </p:spPr>
      </p:pic>
    </p:spTree>
    <p:extLst>
      <p:ext uri="{BB962C8B-B14F-4D97-AF65-F5344CB8AC3E}">
        <p14:creationId xmlns:p14="http://schemas.microsoft.com/office/powerpoint/2010/main" val="335438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linds(horizontal)">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02"/>
                                        </p:tgtEl>
                                        <p:attrNameLst>
                                          <p:attrName>style.visibility</p:attrName>
                                        </p:attrNameLst>
                                      </p:cBhvr>
                                      <p:to>
                                        <p:strVal val="visible"/>
                                      </p:to>
                                    </p:set>
                                    <p:animEffect transition="in" filter="blinds(horizontal)">
                                      <p:cBhvr>
                                        <p:cTn id="1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muscles help maintain Homeostasis?</a:t>
            </a:r>
            <a:endParaRPr lang="en-US" dirty="0"/>
          </a:p>
        </p:txBody>
      </p:sp>
      <p:sp>
        <p:nvSpPr>
          <p:cNvPr id="3" name="Content Placeholder 2"/>
          <p:cNvSpPr>
            <a:spLocks noGrp="1"/>
          </p:cNvSpPr>
          <p:nvPr>
            <p:ph idx="1"/>
          </p:nvPr>
        </p:nvSpPr>
        <p:spPr>
          <a:xfrm>
            <a:off x="457200" y="1935480"/>
            <a:ext cx="6172200" cy="4389120"/>
          </a:xfrm>
        </p:spPr>
        <p:txBody>
          <a:bodyPr/>
          <a:lstStyle/>
          <a:p>
            <a:r>
              <a:rPr lang="en-US" dirty="0" smtClean="0"/>
              <a:t>What does your body do when you are cold?</a:t>
            </a:r>
          </a:p>
          <a:p>
            <a:r>
              <a:rPr lang="en-US" dirty="0" smtClean="0"/>
              <a:t>When we shiver, that is our bodies trying to get us warm.</a:t>
            </a:r>
            <a:r>
              <a:rPr lang="en-US" dirty="0"/>
              <a:t> </a:t>
            </a:r>
            <a:endParaRPr lang="en-US" dirty="0" smtClean="0"/>
          </a:p>
          <a:p>
            <a:r>
              <a:rPr lang="en-US" dirty="0" smtClean="0"/>
              <a:t>Muscles have a lot of mitochondria and produce a lot of energy. Some of this energy is</a:t>
            </a:r>
            <a:r>
              <a:rPr lang="en-US" b="1" u="sng" dirty="0" smtClean="0">
                <a:solidFill>
                  <a:srgbClr val="FF0000"/>
                </a:solidFill>
              </a:rPr>
              <a:t> heat</a:t>
            </a:r>
            <a:r>
              <a:rPr lang="en-US" dirty="0" smtClean="0"/>
              <a:t>.</a:t>
            </a:r>
          </a:p>
          <a:p>
            <a:endParaRPr lang="en-US" dirty="0" smtClean="0"/>
          </a:p>
          <a:p>
            <a:endParaRPr lang="en-US" dirty="0"/>
          </a:p>
        </p:txBody>
      </p:sp>
      <p:pic>
        <p:nvPicPr>
          <p:cNvPr id="2050" name="Picture 2" descr="http://www.magiclanterngraphics.com/gnome_snow_grass_shivering_hg_wht.gif"/>
          <p:cNvPicPr>
            <a:picLocks noChangeAspect="1" noChangeArrowheads="1" noCrop="1"/>
          </p:cNvPicPr>
          <p:nvPr/>
        </p:nvPicPr>
        <p:blipFill>
          <a:blip r:embed="rId3" cstate="print"/>
          <a:srcRect/>
          <a:stretch>
            <a:fillRect/>
          </a:stretch>
        </p:blipFill>
        <p:spPr bwMode="auto">
          <a:xfrm>
            <a:off x="6459682" y="2590800"/>
            <a:ext cx="2684318" cy="3810000"/>
          </a:xfrm>
          <a:prstGeom prst="rect">
            <a:avLst/>
          </a:prstGeom>
          <a:noFill/>
        </p:spPr>
      </p:pic>
    </p:spTree>
    <p:extLst>
      <p:ext uri="{BB962C8B-B14F-4D97-AF65-F5344CB8AC3E}">
        <p14:creationId xmlns:p14="http://schemas.microsoft.com/office/powerpoint/2010/main" val="280187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blinds(horizontal)">
                                      <p:cBhvr>
                                        <p:cTn id="2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see if we got this.</a:t>
            </a:r>
            <a:endParaRPr lang="en-US" dirty="0"/>
          </a:p>
        </p:txBody>
      </p:sp>
      <p:sp>
        <p:nvSpPr>
          <p:cNvPr id="3" name="Content Placeholder 2"/>
          <p:cNvSpPr>
            <a:spLocks noGrp="1"/>
          </p:cNvSpPr>
          <p:nvPr>
            <p:ph idx="1"/>
          </p:nvPr>
        </p:nvSpPr>
        <p:spPr/>
        <p:txBody>
          <a:bodyPr/>
          <a:lstStyle/>
          <a:p>
            <a:r>
              <a:rPr lang="en-US" dirty="0" smtClean="0"/>
              <a:t>3 Functions of the musculoskeletal system?</a:t>
            </a:r>
          </a:p>
          <a:p>
            <a:endParaRPr lang="en-US" dirty="0" smtClean="0"/>
          </a:p>
          <a:p>
            <a:r>
              <a:rPr lang="en-US" dirty="0" smtClean="0"/>
              <a:t>Where is blood made?</a:t>
            </a:r>
          </a:p>
          <a:p>
            <a:endParaRPr lang="en-US" dirty="0" smtClean="0"/>
          </a:p>
          <a:p>
            <a:r>
              <a:rPr lang="en-US" dirty="0" smtClean="0"/>
              <a:t>What is the function of tendons?</a:t>
            </a:r>
          </a:p>
          <a:p>
            <a:endParaRPr lang="en-US" dirty="0" smtClean="0"/>
          </a:p>
          <a:p>
            <a:r>
              <a:rPr lang="en-US" dirty="0" smtClean="0"/>
              <a:t>What the function of ligaments?</a:t>
            </a:r>
          </a:p>
          <a:p>
            <a:endParaRPr lang="en-US" dirty="0" smtClean="0"/>
          </a:p>
          <a:p>
            <a:r>
              <a:rPr lang="en-US" dirty="0" smtClean="0"/>
              <a:t>How do muscles help maintain homeostasis?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1493</TotalTime>
  <Words>351</Words>
  <Application>Microsoft Office PowerPoint</Application>
  <PresentationFormat>On-screen Show (4:3)</PresentationFormat>
  <Paragraphs>49</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Aim: What is the musculoskeletal system? </vt:lpstr>
      <vt:lpstr>What makes up the Musculoskeletal system?</vt:lpstr>
      <vt:lpstr>What are the functions of the Musculoskeletal system?</vt:lpstr>
      <vt:lpstr>How can we move voluntarily?</vt:lpstr>
      <vt:lpstr>What is the bone marrow?</vt:lpstr>
      <vt:lpstr>How do muscles help maintain Homeostasis?</vt:lpstr>
      <vt:lpstr>Lets see if we got this.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Evelyn</dc:creator>
  <cp:lastModifiedBy>Student</cp:lastModifiedBy>
  <cp:revision>23</cp:revision>
  <dcterms:created xsi:type="dcterms:W3CDTF">2013-11-30T15:02:48Z</dcterms:created>
  <dcterms:modified xsi:type="dcterms:W3CDTF">2017-12-06T17:17:52Z</dcterms:modified>
</cp:coreProperties>
</file>