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7" r:id="rId4"/>
    <p:sldId id="262" r:id="rId5"/>
    <p:sldId id="268" r:id="rId6"/>
    <p:sldId id="260" r:id="rId7"/>
    <p:sldId id="269"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65315" autoAdjust="0"/>
  </p:normalViewPr>
  <p:slideViewPr>
    <p:cSldViewPr>
      <p:cViewPr varScale="1">
        <p:scale>
          <a:sx n="39" d="100"/>
          <a:sy n="39" d="100"/>
        </p:scale>
        <p:origin x="-102" y="-492"/>
      </p:cViewPr>
      <p:guideLst>
        <p:guide orient="horz" pos="2160"/>
        <p:guide pos="2880"/>
      </p:guideLst>
    </p:cSldViewPr>
  </p:slideViewPr>
  <p:outlineViewPr>
    <p:cViewPr>
      <p:scale>
        <a:sx n="33" d="100"/>
        <a:sy n="33" d="100"/>
      </p:scale>
      <p:origin x="48" y="110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FE989-AE0D-43B6-962B-92178648732D}" type="datetimeFigureOut">
              <a:rPr lang="en-US" smtClean="0"/>
              <a:pPr/>
              <a:t>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45566-029B-45CD-8CE7-38248D44EA2F}" type="slidenum">
              <a:rPr lang="en-US" smtClean="0"/>
              <a:pPr/>
              <a:t>‹#›</a:t>
            </a:fld>
            <a:endParaRPr lang="en-US"/>
          </a:p>
        </p:txBody>
      </p:sp>
    </p:spTree>
    <p:extLst>
      <p:ext uri="{BB962C8B-B14F-4D97-AF65-F5344CB8AC3E}">
        <p14:creationId xmlns:p14="http://schemas.microsoft.com/office/powerpoint/2010/main" val="682454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1 Engage:</a:t>
            </a:r>
            <a:r>
              <a:rPr lang="en-US" sz="1200" b="0" i="0" kern="1200" dirty="0" smtClean="0">
                <a:solidFill>
                  <a:schemeClr val="tx1"/>
                </a:solidFill>
                <a:effectLst/>
                <a:latin typeface="+mn-lt"/>
                <a:ea typeface="+mn-ea"/>
                <a:cs typeface="+mn-cs"/>
              </a:rPr>
              <a:t> This phase of the 5 E's starts the process. An "engage" activity should do the following:</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Make connections between past and present learning experiences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Anticipate activities and focus students' thinking on the learning outcomes of current activities. Students should become mentally engaged in the concept, process, or skill to be learned.</a:t>
            </a:r>
          </a:p>
          <a:p>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1</a:t>
            </a:fld>
            <a:endParaRPr lang="en-US"/>
          </a:p>
        </p:txBody>
      </p:sp>
    </p:spTree>
    <p:extLst>
      <p:ext uri="{BB962C8B-B14F-4D97-AF65-F5344CB8AC3E}">
        <p14:creationId xmlns:p14="http://schemas.microsoft.com/office/powerpoint/2010/main" val="2483706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2 Explore:</a:t>
            </a:r>
            <a:r>
              <a:rPr lang="en-US" sz="1200" b="0" i="0" kern="1200" dirty="0" smtClean="0">
                <a:solidFill>
                  <a:schemeClr val="tx1"/>
                </a:solidFill>
                <a:effectLst/>
                <a:latin typeface="+mn-lt"/>
                <a:ea typeface="+mn-ea"/>
                <a:cs typeface="+mn-cs"/>
              </a:rPr>
              <a:t> This phase of the 5 E's provides students with a common base of experiences. They identify and develop concepts, processes, and skills. During this phase, students actively explore their environment or manipulate materials.</a:t>
            </a:r>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2</a:t>
            </a:fld>
            <a:endParaRPr lang="en-US"/>
          </a:p>
        </p:txBody>
      </p:sp>
    </p:spTree>
    <p:extLst>
      <p:ext uri="{BB962C8B-B14F-4D97-AF65-F5344CB8AC3E}">
        <p14:creationId xmlns:p14="http://schemas.microsoft.com/office/powerpoint/2010/main" val="300460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1 Engage:</a:t>
            </a:r>
            <a:r>
              <a:rPr lang="en-US" sz="1200" b="0" i="0" kern="1200" dirty="0" smtClean="0">
                <a:solidFill>
                  <a:schemeClr val="tx1"/>
                </a:solidFill>
                <a:effectLst/>
                <a:latin typeface="+mn-lt"/>
                <a:ea typeface="+mn-ea"/>
                <a:cs typeface="+mn-cs"/>
              </a:rPr>
              <a:t> This phase of the 5 E's starts the process. An "engage" activity should do the following:</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Make connections between past and present learning experiences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Anticipate activities and focus students' thinking on the learning outcomes of current activities. Students should become mentally engaged in the concept, process, or skill to be learned.</a:t>
            </a:r>
          </a:p>
          <a:p>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3</a:t>
            </a:fld>
            <a:endParaRPr lang="en-US"/>
          </a:p>
        </p:txBody>
      </p:sp>
    </p:spTree>
    <p:extLst>
      <p:ext uri="{BB962C8B-B14F-4D97-AF65-F5344CB8AC3E}">
        <p14:creationId xmlns:p14="http://schemas.microsoft.com/office/powerpoint/2010/main" val="2903322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3 Explain:</a:t>
            </a:r>
            <a:r>
              <a:rPr lang="en-US" sz="1200" b="0" i="0" kern="1200" dirty="0" smtClean="0">
                <a:solidFill>
                  <a:schemeClr val="tx1"/>
                </a:solidFill>
                <a:effectLst/>
                <a:latin typeface="+mn-lt"/>
                <a:ea typeface="+mn-ea"/>
                <a:cs typeface="+mn-cs"/>
              </a:rPr>
              <a:t> This phase of the 5 E's helps students explain the concepts they have been exploring. They have opportunities to verbalize their conceptual understanding or to demonstrate new skills or behaviors. This phase also provides opportunities for teachers to introduce formal terms, definitions, and explanations for concepts, processes, skills, or behaviors.</a:t>
            </a:r>
            <a:endParaRPr lang="en-US" dirty="0" smtClean="0"/>
          </a:p>
          <a:p>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4</a:t>
            </a:fld>
            <a:endParaRPr lang="en-US"/>
          </a:p>
        </p:txBody>
      </p:sp>
    </p:spTree>
    <p:extLst>
      <p:ext uri="{BB962C8B-B14F-4D97-AF65-F5344CB8AC3E}">
        <p14:creationId xmlns:p14="http://schemas.microsoft.com/office/powerpoint/2010/main" val="1691362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4 Elaborate:</a:t>
            </a:r>
            <a:r>
              <a:rPr lang="en-US" sz="1200" b="0" i="0" kern="1200" dirty="0" smtClean="0">
                <a:solidFill>
                  <a:schemeClr val="tx1"/>
                </a:solidFill>
                <a:effectLst/>
                <a:latin typeface="+mn-lt"/>
                <a:ea typeface="+mn-ea"/>
                <a:cs typeface="+mn-cs"/>
              </a:rPr>
              <a:t> This phase of the 5 E's extends students' conceptual understanding and allows them to practice skills and behaviors. Through new experiences, the learners develop deeper and broader understanding of major concepts, obtain more information about areas of interest, and refine their skills.</a:t>
            </a:r>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6</a:t>
            </a:fld>
            <a:endParaRPr lang="en-US"/>
          </a:p>
        </p:txBody>
      </p:sp>
    </p:spTree>
    <p:extLst>
      <p:ext uri="{BB962C8B-B14F-4D97-AF65-F5344CB8AC3E}">
        <p14:creationId xmlns:p14="http://schemas.microsoft.com/office/powerpoint/2010/main" val="2949686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5 Evaluate:</a:t>
            </a:r>
            <a:r>
              <a:rPr lang="en-US" sz="1200" b="0" i="0" kern="1200" dirty="0" smtClean="0">
                <a:solidFill>
                  <a:schemeClr val="tx1"/>
                </a:solidFill>
                <a:effectLst/>
                <a:latin typeface="+mn-lt"/>
                <a:ea typeface="+mn-ea"/>
                <a:cs typeface="+mn-cs"/>
              </a:rPr>
              <a:t> This phase of the 5 E's encourages learners to assess their understanding and abilities and lets teachers evaluate students' understanding of key concepts and skill development.</a:t>
            </a:r>
            <a:endParaRPr lang="en-US" dirty="0"/>
          </a:p>
        </p:txBody>
      </p:sp>
      <p:sp>
        <p:nvSpPr>
          <p:cNvPr id="4" name="Slide Number Placeholder 3"/>
          <p:cNvSpPr>
            <a:spLocks noGrp="1"/>
          </p:cNvSpPr>
          <p:nvPr>
            <p:ph type="sldNum" sz="quarter" idx="10"/>
          </p:nvPr>
        </p:nvSpPr>
        <p:spPr/>
        <p:txBody>
          <a:bodyPr/>
          <a:lstStyle/>
          <a:p>
            <a:fld id="{F5545566-029B-45CD-8CE7-38248D44EA2F}" type="slidenum">
              <a:rPr lang="en-US" smtClean="0"/>
              <a:pPr/>
              <a:t>9</a:t>
            </a:fld>
            <a:endParaRPr lang="en-US"/>
          </a:p>
        </p:txBody>
      </p:sp>
    </p:spTree>
    <p:extLst>
      <p:ext uri="{BB962C8B-B14F-4D97-AF65-F5344CB8AC3E}">
        <p14:creationId xmlns:p14="http://schemas.microsoft.com/office/powerpoint/2010/main" val="228957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7204B9-9E78-4B1A-881A-A17FC6CA33C0}" type="datetimeFigureOut">
              <a:rPr lang="en-US" smtClean="0"/>
              <a:pPr/>
              <a:t>12/5/2017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5EFA6D-0824-4A52-8B2F-AAA91FB577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204B9-9E78-4B1A-881A-A17FC6CA33C0}"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204B9-9E78-4B1A-881A-A17FC6CA33C0}"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204B9-9E78-4B1A-881A-A17FC6CA33C0}"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7204B9-9E78-4B1A-881A-A17FC6CA33C0}"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EFA6D-0824-4A52-8B2F-AAA91FB577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7204B9-9E78-4B1A-881A-A17FC6CA33C0}"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7204B9-9E78-4B1A-881A-A17FC6CA33C0}" type="datetimeFigureOut">
              <a:rPr lang="en-US" smtClean="0"/>
              <a:pPr/>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7204B9-9E78-4B1A-881A-A17FC6CA33C0}"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204B9-9E78-4B1A-881A-A17FC6CA33C0}" type="datetimeFigureOut">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7204B9-9E78-4B1A-881A-A17FC6CA33C0}"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EFA6D-0824-4A52-8B2F-AAA91FB577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7204B9-9E78-4B1A-881A-A17FC6CA33C0}"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75EFA6D-0824-4A52-8B2F-AAA91FB577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7204B9-9E78-4B1A-881A-A17FC6CA33C0}" type="datetimeFigureOut">
              <a:rPr lang="en-US" smtClean="0"/>
              <a:pPr/>
              <a:t>12/5/2017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5EFA6D-0824-4A52-8B2F-AAA91FB577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images.google.com/imgres?imgurl=http://www.straightfromthedoc.com/50226711/bad_breath.jpg&amp;imgrefurl=http://www.straightfromthedoc.com/50226711/prevent_bad_breath_lose_weight.php&amp;h=380&amp;w=380&amp;sz=42&amp;hl=en&amp;start=2&amp;usg=__nTATLHTfBvHZ-aP6cfhGlL8F6ss=&amp;tbnid=GRpBZg9rqXX_YM:&amp;tbnh=123&amp;tbnw=123&amp;prev=/images?q%3Dbreath%26gbv%3D2%26hl%3Den%26safe%3Doff%26sa%3D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Aim: What is the function of the urinary system? </a:t>
            </a:r>
            <a:endParaRPr lang="en-US" dirty="0"/>
          </a:p>
        </p:txBody>
      </p:sp>
      <p:sp>
        <p:nvSpPr>
          <p:cNvPr id="3" name="Subtitle 2"/>
          <p:cNvSpPr>
            <a:spLocks noGrp="1"/>
          </p:cNvSpPr>
          <p:nvPr>
            <p:ph type="subTitle" idx="1"/>
          </p:nvPr>
        </p:nvSpPr>
        <p:spPr/>
        <p:txBody>
          <a:bodyPr>
            <a:normAutofit/>
          </a:bodyPr>
          <a:lstStyle/>
          <a:p>
            <a:r>
              <a:rPr lang="en-US" sz="4400" dirty="0" smtClean="0"/>
              <a:t>Do now: </a:t>
            </a:r>
            <a:r>
              <a:rPr lang="en-US" sz="4400" dirty="0"/>
              <a:t>Why is feces not considered cellular waste?</a:t>
            </a:r>
          </a:p>
        </p:txBody>
      </p:sp>
    </p:spTree>
    <p:extLst>
      <p:ext uri="{BB962C8B-B14F-4D97-AF65-F5344CB8AC3E}">
        <p14:creationId xmlns:p14="http://schemas.microsoft.com/office/powerpoint/2010/main" val="3086812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difference between urine and feces?</a:t>
            </a:r>
            <a:endParaRPr lang="en-US" dirty="0"/>
          </a:p>
        </p:txBody>
      </p:sp>
      <p:sp>
        <p:nvSpPr>
          <p:cNvPr id="3" name="Content Placeholder 2"/>
          <p:cNvSpPr>
            <a:spLocks noGrp="1"/>
          </p:cNvSpPr>
          <p:nvPr>
            <p:ph idx="1"/>
          </p:nvPr>
        </p:nvSpPr>
        <p:spPr/>
        <p:txBody>
          <a:bodyPr/>
          <a:lstStyle/>
          <a:p>
            <a:r>
              <a:rPr lang="en-US" b="1" u="sng" dirty="0" smtClean="0">
                <a:solidFill>
                  <a:srgbClr val="FF0000"/>
                </a:solidFill>
              </a:rPr>
              <a:t>Feces</a:t>
            </a:r>
            <a:r>
              <a:rPr lang="en-US" dirty="0" smtClean="0"/>
              <a:t> is what is left over from when we eat.</a:t>
            </a:r>
          </a:p>
          <a:p>
            <a:r>
              <a:rPr lang="en-US" b="1" u="sng" dirty="0" smtClean="0">
                <a:solidFill>
                  <a:srgbClr val="FF0000"/>
                </a:solidFill>
              </a:rPr>
              <a:t>Urine</a:t>
            </a:r>
            <a:r>
              <a:rPr lang="en-US" dirty="0" smtClean="0"/>
              <a:t> is the way our bodies get rid of Metabolic waste.</a:t>
            </a:r>
          </a:p>
          <a:p>
            <a:endParaRPr lang="en-US" dirty="0"/>
          </a:p>
          <a:p>
            <a:r>
              <a:rPr lang="en-US" dirty="0" smtClean="0"/>
              <a:t>Metabolic waste is waste made by all the cells in our body such as urea, waste made by breaking down protein.</a:t>
            </a:r>
            <a:endParaRPr lang="en-US" dirty="0"/>
          </a:p>
        </p:txBody>
      </p:sp>
    </p:spTree>
    <p:extLst>
      <p:ext uri="{BB962C8B-B14F-4D97-AF65-F5344CB8AC3E}">
        <p14:creationId xmlns:p14="http://schemas.microsoft.com/office/powerpoint/2010/main" val="4048964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smtClean="0"/>
              <a:t>What is urinary system?</a:t>
            </a:r>
            <a:endParaRPr lang="en-US" dirty="0"/>
          </a:p>
        </p:txBody>
      </p:sp>
      <p:sp>
        <p:nvSpPr>
          <p:cNvPr id="3" name="Content Placeholder 2"/>
          <p:cNvSpPr>
            <a:spLocks noGrp="1"/>
          </p:cNvSpPr>
          <p:nvPr>
            <p:ph idx="1"/>
          </p:nvPr>
        </p:nvSpPr>
        <p:spPr>
          <a:xfrm>
            <a:off x="0" y="1524000"/>
            <a:ext cx="5562600" cy="5638800"/>
          </a:xfrm>
        </p:spPr>
        <p:txBody>
          <a:bodyPr>
            <a:normAutofit/>
          </a:bodyPr>
          <a:lstStyle/>
          <a:p>
            <a:r>
              <a:rPr lang="en-US" dirty="0" smtClean="0"/>
              <a:t>The </a:t>
            </a:r>
            <a:r>
              <a:rPr lang="en-US" dirty="0"/>
              <a:t>system that includes all organs involved in </a:t>
            </a:r>
            <a:r>
              <a:rPr lang="en-US" dirty="0" smtClean="0"/>
              <a:t>making and excreting (eliminating) of urine.</a:t>
            </a:r>
          </a:p>
          <a:p>
            <a:pPr marL="0" indent="0">
              <a:buNone/>
            </a:pPr>
            <a:r>
              <a:rPr lang="en-US" dirty="0" smtClean="0"/>
              <a:t>It includes:</a:t>
            </a:r>
          </a:p>
          <a:p>
            <a:pPr lvl="1"/>
            <a:r>
              <a:rPr lang="en-US" dirty="0" smtClean="0"/>
              <a:t>Kidneys: </a:t>
            </a:r>
            <a:r>
              <a:rPr lang="en-US" dirty="0"/>
              <a:t>bean-shaped organs about the size of your </a:t>
            </a:r>
            <a:r>
              <a:rPr lang="en-US" dirty="0" smtClean="0"/>
              <a:t>fists near </a:t>
            </a:r>
            <a:r>
              <a:rPr lang="en-US" dirty="0"/>
              <a:t>the middle of the back</a:t>
            </a:r>
            <a:endParaRPr lang="en-US" dirty="0" smtClean="0"/>
          </a:p>
          <a:p>
            <a:pPr lvl="1"/>
            <a:r>
              <a:rPr lang="en-US" dirty="0" smtClean="0"/>
              <a:t>Ureters: two </a:t>
            </a:r>
            <a:r>
              <a:rPr lang="en-US" dirty="0"/>
              <a:t>thin tubes </a:t>
            </a:r>
            <a:r>
              <a:rPr lang="en-US" dirty="0" smtClean="0"/>
              <a:t>that move urine to the bladder</a:t>
            </a:r>
          </a:p>
          <a:p>
            <a:pPr lvl="1"/>
            <a:r>
              <a:rPr lang="en-US" dirty="0" smtClean="0"/>
              <a:t>Bladder: hollow organ </a:t>
            </a:r>
            <a:r>
              <a:rPr lang="en-US" dirty="0"/>
              <a:t>shaped like a balloon</a:t>
            </a:r>
            <a:endParaRPr lang="en-US" dirty="0" smtClean="0"/>
          </a:p>
          <a:p>
            <a:pPr lvl="1"/>
            <a:r>
              <a:rPr lang="en-US" dirty="0" smtClean="0"/>
              <a:t>Urethra: </a:t>
            </a:r>
            <a:r>
              <a:rPr lang="en-US" dirty="0"/>
              <a:t>tube that allows urine to pass outside the body</a:t>
            </a:r>
          </a:p>
        </p:txBody>
      </p:sp>
      <p:pic>
        <p:nvPicPr>
          <p:cNvPr id="1026" name="Picture 2" descr="https://encrypted-tbn1.gstatic.com/images?q=tbn:ANd9GcQ4wxaMji56HIYGviVIZ1dOgaTfb-EBPd9QNkgYBCZETaJ17C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2971800"/>
            <a:ext cx="3429000" cy="304800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p:cNvCxnSpPr/>
          <p:nvPr/>
        </p:nvCxnSpPr>
        <p:spPr>
          <a:xfrm flipV="1">
            <a:off x="5410200" y="3429000"/>
            <a:ext cx="1219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5181600" y="4572000"/>
            <a:ext cx="1676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105400" y="4114800"/>
            <a:ext cx="2667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410200" y="5486400"/>
            <a:ext cx="1600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105400" y="6019800"/>
            <a:ext cx="2057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22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urine made?</a:t>
            </a:r>
            <a:endParaRPr lang="en-US" dirty="0"/>
          </a:p>
        </p:txBody>
      </p:sp>
      <p:sp>
        <p:nvSpPr>
          <p:cNvPr id="3" name="Content Placeholder 2"/>
          <p:cNvSpPr>
            <a:spLocks noGrp="1"/>
          </p:cNvSpPr>
          <p:nvPr>
            <p:ph idx="1"/>
          </p:nvPr>
        </p:nvSpPr>
        <p:spPr/>
        <p:txBody>
          <a:bodyPr>
            <a:normAutofit/>
          </a:bodyPr>
          <a:lstStyle/>
          <a:p>
            <a:r>
              <a:rPr lang="en-US" dirty="0" smtClean="0"/>
              <a:t>The waste made by the cells is diffused back into the blood.</a:t>
            </a:r>
          </a:p>
          <a:p>
            <a:r>
              <a:rPr lang="en-US" dirty="0" smtClean="0"/>
              <a:t>The blood carries the waste to the kidneys</a:t>
            </a:r>
          </a:p>
          <a:p>
            <a:r>
              <a:rPr lang="en-US" altLang="en-US" dirty="0"/>
              <a:t>Like the lungs, the kidneys have a lot of blood vessels going through it. </a:t>
            </a:r>
            <a:endParaRPr lang="en-US" altLang="en-US" dirty="0" smtClean="0"/>
          </a:p>
          <a:p>
            <a:r>
              <a:rPr lang="en-US" altLang="en-US" dirty="0"/>
              <a:t>Capillaries surround small structures is the kidneys called nephrons. </a:t>
            </a:r>
            <a:r>
              <a:rPr lang="en-US" altLang="en-US" dirty="0" smtClean="0"/>
              <a:t>These collect the waste and </a:t>
            </a:r>
            <a:r>
              <a:rPr lang="en-US" dirty="0" smtClean="0"/>
              <a:t>collected mix it with water</a:t>
            </a:r>
          </a:p>
          <a:p>
            <a:r>
              <a:rPr lang="en-US" dirty="0" smtClean="0"/>
              <a:t>The resulting mix is urine.</a:t>
            </a:r>
            <a:endParaRPr lang="en-US" dirty="0"/>
          </a:p>
        </p:txBody>
      </p:sp>
      <p:pic>
        <p:nvPicPr>
          <p:cNvPr id="8194" name="Picture 2" descr="http://www.expertbriefings.com/wp-content/uploads/2013/07/urine-specimen-cup.jpg"/>
          <p:cNvPicPr>
            <a:picLocks noChangeAspect="1" noChangeArrowheads="1"/>
          </p:cNvPicPr>
          <p:nvPr/>
        </p:nvPicPr>
        <p:blipFill>
          <a:blip r:embed="rId3" cstate="print"/>
          <a:srcRect/>
          <a:stretch>
            <a:fillRect/>
          </a:stretch>
        </p:blipFill>
        <p:spPr bwMode="auto">
          <a:xfrm>
            <a:off x="7315200" y="5181600"/>
            <a:ext cx="1401762" cy="1401763"/>
          </a:xfrm>
          <a:prstGeom prst="rect">
            <a:avLst/>
          </a:prstGeom>
          <a:noFill/>
        </p:spPr>
      </p:pic>
    </p:spTree>
    <p:extLst>
      <p:ext uri="{BB962C8B-B14F-4D97-AF65-F5344CB8AC3E}">
        <p14:creationId xmlns:p14="http://schemas.microsoft.com/office/powerpoint/2010/main" val="411840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194"/>
                                        </p:tgtEl>
                                        <p:attrNameLst>
                                          <p:attrName>style.visibility</p:attrName>
                                        </p:attrNameLst>
                                      </p:cBhvr>
                                      <p:to>
                                        <p:strVal val="visible"/>
                                      </p:to>
                                    </p:set>
                                    <p:animEffect transition="in" filter="blinds(horizontal)">
                                      <p:cBhvr>
                                        <p:cTn id="32"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altLang="en-US" dirty="0" smtClean="0"/>
              <a:t>Adjustment of the water content</a:t>
            </a:r>
          </a:p>
        </p:txBody>
      </p:sp>
      <p:sp>
        <p:nvSpPr>
          <p:cNvPr id="9219" name="Rectangle 3"/>
          <p:cNvSpPr>
            <a:spLocks noGrp="1" noChangeArrowheads="1"/>
          </p:cNvSpPr>
          <p:nvPr>
            <p:ph type="body" idx="1"/>
          </p:nvPr>
        </p:nvSpPr>
        <p:spPr/>
        <p:txBody>
          <a:bodyPr/>
          <a:lstStyle/>
          <a:p>
            <a:pPr marL="609600" indent="-609600" eaLnBrk="1" hangingPunct="1"/>
            <a:r>
              <a:rPr lang="en-US" altLang="en-US" dirty="0" smtClean="0">
                <a:solidFill>
                  <a:srgbClr val="0000FF"/>
                </a:solidFill>
              </a:rPr>
              <a:t>Water</a:t>
            </a:r>
            <a:r>
              <a:rPr lang="en-US" altLang="en-US" dirty="0" smtClean="0"/>
              <a:t> is taken into the body as </a:t>
            </a:r>
            <a:r>
              <a:rPr lang="en-US" altLang="en-US" dirty="0" smtClean="0">
                <a:solidFill>
                  <a:srgbClr val="0000FF"/>
                </a:solidFill>
              </a:rPr>
              <a:t>food </a:t>
            </a:r>
            <a:r>
              <a:rPr lang="en-US" altLang="en-US" dirty="0" smtClean="0"/>
              <a:t>and </a:t>
            </a:r>
            <a:r>
              <a:rPr lang="en-US" altLang="en-US" dirty="0" smtClean="0">
                <a:solidFill>
                  <a:srgbClr val="0000FF"/>
                </a:solidFill>
              </a:rPr>
              <a:t>drink</a:t>
            </a:r>
            <a:r>
              <a:rPr lang="en-US" altLang="en-US" dirty="0" smtClean="0"/>
              <a:t> and is lost in three ways</a:t>
            </a:r>
          </a:p>
          <a:p>
            <a:pPr marL="609600" indent="-609600" eaLnBrk="1" hangingPunct="1">
              <a:buFontTx/>
              <a:buNone/>
            </a:pPr>
            <a:endParaRPr lang="en-US" altLang="en-US" dirty="0" smtClean="0"/>
          </a:p>
          <a:p>
            <a:pPr marL="609600" indent="-609600" eaLnBrk="1" hangingPunct="1">
              <a:buFontTx/>
              <a:buAutoNum type="arabicPeriod"/>
            </a:pPr>
            <a:r>
              <a:rPr lang="en-US" altLang="en-US" dirty="0" smtClean="0">
                <a:solidFill>
                  <a:srgbClr val="0000FF"/>
                </a:solidFill>
              </a:rPr>
              <a:t>Urine</a:t>
            </a:r>
            <a:endParaRPr lang="en-US" altLang="en-US" dirty="0" smtClean="0"/>
          </a:p>
          <a:p>
            <a:pPr marL="609600" indent="-609600" eaLnBrk="1" hangingPunct="1">
              <a:buFontTx/>
              <a:buAutoNum type="arabicPeriod"/>
            </a:pPr>
            <a:r>
              <a:rPr lang="en-US" altLang="en-US" dirty="0" smtClean="0">
                <a:solidFill>
                  <a:srgbClr val="0000FF"/>
                </a:solidFill>
              </a:rPr>
              <a:t>Sweat</a:t>
            </a:r>
            <a:endParaRPr lang="en-US" altLang="en-US" dirty="0" smtClean="0"/>
          </a:p>
          <a:p>
            <a:pPr marL="609600" indent="-609600" eaLnBrk="1" hangingPunct="1">
              <a:buFontTx/>
              <a:buAutoNum type="arabicPeriod"/>
            </a:pPr>
            <a:r>
              <a:rPr lang="en-US" altLang="en-US" dirty="0" smtClean="0">
                <a:solidFill>
                  <a:srgbClr val="0000FF"/>
                </a:solidFill>
              </a:rPr>
              <a:t>Breath</a:t>
            </a:r>
            <a:endParaRPr lang="en-US" altLang="en-US" dirty="0" smtClean="0"/>
          </a:p>
        </p:txBody>
      </p:sp>
      <p:pic>
        <p:nvPicPr>
          <p:cNvPr id="9220" name="Picture 5" descr="http://www.rondak.org/Images/hospitals/urine%20cup.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429000"/>
            <a:ext cx="1600200"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7" descr="http://www.dermanetwork.org/blog/sweat.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2743200"/>
            <a:ext cx="2897188" cy="329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9" descr="http://tbn0.google.com/images?q=tbn:GRpBZg9rqXX_YM:http://www.straightfromthedoc.com/50226711/bad_breath.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426720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3406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2" dur="500"/>
                                        <p:tgtEl>
                                          <p:spTgt spid="9219">
                                            <p:txEl>
                                              <p:pRg st="2" end="2"/>
                                            </p:txEl>
                                          </p:spTgt>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9220"/>
                                        </p:tgtEl>
                                        <p:attrNameLst>
                                          <p:attrName>style.visibility</p:attrName>
                                        </p:attrNameLst>
                                      </p:cBhvr>
                                      <p:to>
                                        <p:strVal val="visible"/>
                                      </p:to>
                                    </p:set>
                                    <p:animEffect transition="in" filter="dissolve">
                                      <p:cBhvr>
                                        <p:cTn id="16" dur="500"/>
                                        <p:tgtEl>
                                          <p:spTgt spid="922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9219">
                                            <p:txEl>
                                              <p:pRg st="3" end="3"/>
                                            </p:txEl>
                                          </p:spTgt>
                                        </p:tgtEl>
                                        <p:attrNameLst>
                                          <p:attrName>style.visibility</p:attrName>
                                        </p:attrNameLst>
                                      </p:cBhvr>
                                      <p:to>
                                        <p:strVal val="visible"/>
                                      </p:to>
                                    </p:set>
                                    <p:animEffect transition="in" filter="blinds(horizontal)">
                                      <p:cBhvr>
                                        <p:cTn id="21" dur="500"/>
                                        <p:tgtEl>
                                          <p:spTgt spid="9219">
                                            <p:txEl>
                                              <p:pRg st="3" end="3"/>
                                            </p:txEl>
                                          </p:spTgt>
                                        </p:tgtEl>
                                      </p:cBhvr>
                                    </p:animEffect>
                                  </p:childTnLst>
                                </p:cTn>
                              </p:par>
                            </p:childTnLst>
                          </p:cTn>
                        </p:par>
                        <p:par>
                          <p:cTn id="22" fill="hold" nodeType="afterGroup">
                            <p:stCondLst>
                              <p:cond delay="500"/>
                            </p:stCondLst>
                            <p:childTnLst>
                              <p:par>
                                <p:cTn id="23" presetID="9" presetClass="entr" presetSubtype="0" fill="hold" nodeType="afterEffect">
                                  <p:stCondLst>
                                    <p:cond delay="0"/>
                                  </p:stCondLst>
                                  <p:childTnLst>
                                    <p:set>
                                      <p:cBhvr>
                                        <p:cTn id="24" dur="1" fill="hold">
                                          <p:stCondLst>
                                            <p:cond delay="0"/>
                                          </p:stCondLst>
                                        </p:cTn>
                                        <p:tgtEl>
                                          <p:spTgt spid="9221"/>
                                        </p:tgtEl>
                                        <p:attrNameLst>
                                          <p:attrName>style.visibility</p:attrName>
                                        </p:attrNameLst>
                                      </p:cBhvr>
                                      <p:to>
                                        <p:strVal val="visible"/>
                                      </p:to>
                                    </p:set>
                                    <p:animEffect transition="in" filter="dissolve">
                                      <p:cBhvr>
                                        <p:cTn id="25" dur="500"/>
                                        <p:tgtEl>
                                          <p:spTgt spid="922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219">
                                            <p:txEl>
                                              <p:pRg st="4" end="4"/>
                                            </p:txEl>
                                          </p:spTgt>
                                        </p:tgtEl>
                                        <p:attrNameLst>
                                          <p:attrName>style.visibility</p:attrName>
                                        </p:attrNameLst>
                                      </p:cBhvr>
                                      <p:to>
                                        <p:strVal val="visible"/>
                                      </p:to>
                                    </p:set>
                                    <p:animEffect transition="in" filter="blinds(horizontal)">
                                      <p:cBhvr>
                                        <p:cTn id="30" dur="500"/>
                                        <p:tgtEl>
                                          <p:spTgt spid="9219">
                                            <p:txEl>
                                              <p:pRg st="4" end="4"/>
                                            </p:txEl>
                                          </p:spTgt>
                                        </p:tgtEl>
                                      </p:cBhvr>
                                    </p:animEffect>
                                  </p:childTnLst>
                                </p:cTn>
                              </p:par>
                            </p:childTnLst>
                          </p:cTn>
                        </p:par>
                        <p:par>
                          <p:cTn id="31" fill="hold" nodeType="afterGroup">
                            <p:stCondLst>
                              <p:cond delay="500"/>
                            </p:stCondLst>
                            <p:childTnLst>
                              <p:par>
                                <p:cTn id="32" presetID="9" presetClass="entr" presetSubtype="0" fill="hold" nodeType="afterEffect">
                                  <p:stCondLst>
                                    <p:cond delay="0"/>
                                  </p:stCondLst>
                                  <p:childTnLst>
                                    <p:set>
                                      <p:cBhvr>
                                        <p:cTn id="33" dur="1" fill="hold">
                                          <p:stCondLst>
                                            <p:cond delay="0"/>
                                          </p:stCondLst>
                                        </p:cTn>
                                        <p:tgtEl>
                                          <p:spTgt spid="9222"/>
                                        </p:tgtEl>
                                        <p:attrNameLst>
                                          <p:attrName>style.visibility</p:attrName>
                                        </p:attrNameLst>
                                      </p:cBhvr>
                                      <p:to>
                                        <p:strVal val="visible"/>
                                      </p:to>
                                    </p:set>
                                    <p:animEffect transition="in" filter="dissolve">
                                      <p:cBhvr>
                                        <p:cTn id="34"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sweat pee?</a:t>
            </a:r>
            <a:endParaRPr lang="en-US" dirty="0"/>
          </a:p>
        </p:txBody>
      </p:sp>
      <p:sp>
        <p:nvSpPr>
          <p:cNvPr id="3" name="Content Placeholder 2"/>
          <p:cNvSpPr>
            <a:spLocks noGrp="1"/>
          </p:cNvSpPr>
          <p:nvPr>
            <p:ph idx="1"/>
          </p:nvPr>
        </p:nvSpPr>
        <p:spPr/>
        <p:txBody>
          <a:bodyPr/>
          <a:lstStyle/>
          <a:p>
            <a:r>
              <a:rPr lang="en-US" dirty="0" smtClean="0"/>
              <a:t>The same waste that excreted in urine is the same that is excreted  in sweat. This is the reason both sweat and urine are salty. And the reason your white shirts sometimes get yellow under arms.</a:t>
            </a:r>
          </a:p>
          <a:p>
            <a:pPr marL="0" indent="0">
              <a:buNone/>
            </a:pPr>
            <a:endParaRPr lang="en-US" dirty="0" smtClean="0"/>
          </a:p>
          <a:p>
            <a:endParaRPr lang="en-US" dirty="0"/>
          </a:p>
        </p:txBody>
      </p:sp>
      <p:pic>
        <p:nvPicPr>
          <p:cNvPr id="6146" name="Picture 2" descr="http://content5.videojug.com/1b/1bb127a2-2ed6-4617-c594-ff0008c9c2a9/how-to-remove-sweat-stains-from-clothe-2.WidePlayer.jpg"/>
          <p:cNvPicPr>
            <a:picLocks noChangeAspect="1" noChangeArrowheads="1"/>
          </p:cNvPicPr>
          <p:nvPr/>
        </p:nvPicPr>
        <p:blipFill>
          <a:blip r:embed="rId3" cstate="print"/>
          <a:srcRect/>
          <a:stretch>
            <a:fillRect/>
          </a:stretch>
        </p:blipFill>
        <p:spPr bwMode="auto">
          <a:xfrm>
            <a:off x="3657600" y="4029074"/>
            <a:ext cx="5029200" cy="2828926"/>
          </a:xfrm>
          <a:prstGeom prst="rect">
            <a:avLst/>
          </a:prstGeom>
          <a:noFill/>
        </p:spPr>
      </p:pic>
    </p:spTree>
    <p:extLst>
      <p:ext uri="{BB962C8B-B14F-4D97-AF65-F5344CB8AC3E}">
        <p14:creationId xmlns:p14="http://schemas.microsoft.com/office/powerpoint/2010/main" val="335438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blinds(horizontal)">
                                      <p:cBhvr>
                                        <p:cTn id="12"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143000"/>
          </a:xfrm>
        </p:spPr>
        <p:txBody>
          <a:bodyPr/>
          <a:lstStyle/>
          <a:p>
            <a:r>
              <a:rPr lang="en-US" altLang="en-US" dirty="0" smtClean="0"/>
              <a:t>Do Not Copy</a:t>
            </a:r>
          </a:p>
        </p:txBody>
      </p:sp>
      <p:sp>
        <p:nvSpPr>
          <p:cNvPr id="15363" name="Content Placeholder 2"/>
          <p:cNvSpPr>
            <a:spLocks noGrp="1"/>
          </p:cNvSpPr>
          <p:nvPr>
            <p:ph idx="1"/>
          </p:nvPr>
        </p:nvSpPr>
        <p:spPr>
          <a:xfrm>
            <a:off x="0" y="914400"/>
            <a:ext cx="8839200" cy="4525963"/>
          </a:xfrm>
        </p:spPr>
        <p:txBody>
          <a:bodyPr/>
          <a:lstStyle/>
          <a:p>
            <a:r>
              <a:rPr lang="en-US" altLang="en-US" sz="2400" dirty="0" smtClean="0"/>
              <a:t>Sometimes the concentration of urine is so great that minerals in the urine bind together forming small stones. </a:t>
            </a:r>
          </a:p>
          <a:p>
            <a:r>
              <a:rPr lang="en-US" altLang="en-US" sz="2400" dirty="0" smtClean="0"/>
              <a:t>If the stones are small enough, they can pass through the urinary tract.</a:t>
            </a:r>
          </a:p>
          <a:p>
            <a:r>
              <a:rPr lang="en-US" altLang="en-US" sz="2400" dirty="0" smtClean="0"/>
              <a:t>If the stones are large, they made need to be surgically removed.</a:t>
            </a:r>
          </a:p>
          <a:p>
            <a:r>
              <a:rPr lang="en-US" altLang="en-US" sz="2400" dirty="0" smtClean="0"/>
              <a:t>The largest kidney stone was 2.5 </a:t>
            </a:r>
            <a:r>
              <a:rPr lang="en-US" altLang="en-US" sz="2400" dirty="0" err="1" smtClean="0"/>
              <a:t>lb</a:t>
            </a:r>
            <a:r>
              <a:rPr lang="en-US" altLang="en-US" sz="2400" dirty="0" smtClean="0"/>
              <a:t> and the size of a coconut.</a:t>
            </a:r>
          </a:p>
        </p:txBody>
      </p:sp>
      <p:pic>
        <p:nvPicPr>
          <p:cNvPr id="15364" name="Picture 2" descr="Urologist Judit Csorba holds the huge kidney stone up for Mr and Mrs Sarkadi to s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038600"/>
            <a:ext cx="3606800"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173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pee more in the summer or winter?</a:t>
            </a:r>
            <a:endParaRPr lang="en-US" dirty="0"/>
          </a:p>
        </p:txBody>
      </p:sp>
      <p:sp>
        <p:nvSpPr>
          <p:cNvPr id="3" name="Content Placeholder 2"/>
          <p:cNvSpPr>
            <a:spLocks noGrp="1"/>
          </p:cNvSpPr>
          <p:nvPr>
            <p:ph idx="1"/>
          </p:nvPr>
        </p:nvSpPr>
        <p:spPr/>
        <p:txBody>
          <a:bodyPr/>
          <a:lstStyle/>
          <a:p>
            <a:r>
              <a:rPr lang="en-US" dirty="0" smtClean="0"/>
              <a:t>On </a:t>
            </a:r>
            <a:r>
              <a:rPr lang="en-US" b="1" u="sng" dirty="0" smtClean="0">
                <a:solidFill>
                  <a:srgbClr val="FF0000"/>
                </a:solidFill>
              </a:rPr>
              <a:t>cold days </a:t>
            </a:r>
            <a:r>
              <a:rPr lang="en-US" dirty="0" smtClean="0"/>
              <a:t>you </a:t>
            </a:r>
            <a:r>
              <a:rPr lang="en-US" dirty="0"/>
              <a:t>pee </a:t>
            </a:r>
            <a:r>
              <a:rPr lang="en-US" b="1" u="sng" dirty="0" smtClean="0">
                <a:solidFill>
                  <a:srgbClr val="FF0000"/>
                </a:solidFill>
              </a:rPr>
              <a:t>more</a:t>
            </a:r>
            <a:r>
              <a:rPr lang="en-US" dirty="0" smtClean="0"/>
              <a:t>. This is because you </a:t>
            </a:r>
            <a:r>
              <a:rPr lang="en-US" b="1" u="sng" dirty="0" smtClean="0">
                <a:solidFill>
                  <a:srgbClr val="FF0000"/>
                </a:solidFill>
              </a:rPr>
              <a:t>sweat less</a:t>
            </a:r>
            <a:r>
              <a:rPr lang="en-US" dirty="0" smtClean="0"/>
              <a:t>. This urine is </a:t>
            </a:r>
            <a:r>
              <a:rPr lang="en-US" b="1" u="sng" dirty="0" smtClean="0">
                <a:solidFill>
                  <a:srgbClr val="FF0000"/>
                </a:solidFill>
              </a:rPr>
              <a:t>light </a:t>
            </a:r>
            <a:r>
              <a:rPr lang="en-US" dirty="0"/>
              <a:t>in</a:t>
            </a:r>
            <a:r>
              <a:rPr lang="en-US" b="1" dirty="0">
                <a:solidFill>
                  <a:srgbClr val="FF0000"/>
                </a:solidFill>
              </a:rPr>
              <a:t> </a:t>
            </a:r>
            <a:r>
              <a:rPr lang="en-US" dirty="0" smtClean="0"/>
              <a:t>color </a:t>
            </a:r>
            <a:r>
              <a:rPr lang="en-US" b="1" u="sng" dirty="0" smtClean="0">
                <a:solidFill>
                  <a:srgbClr val="FF0000"/>
                </a:solidFill>
              </a:rPr>
              <a:t>and less concentrated</a:t>
            </a:r>
          </a:p>
          <a:p>
            <a:pPr>
              <a:buNone/>
            </a:pPr>
            <a:endParaRPr lang="en-US" b="1" u="sng" dirty="0">
              <a:solidFill>
                <a:srgbClr val="FF0000"/>
              </a:solidFill>
            </a:endParaRPr>
          </a:p>
          <a:p>
            <a:r>
              <a:rPr lang="en-US" dirty="0" smtClean="0"/>
              <a:t>On </a:t>
            </a:r>
            <a:r>
              <a:rPr lang="en-US" b="1" u="sng" dirty="0" smtClean="0">
                <a:solidFill>
                  <a:srgbClr val="FF0000"/>
                </a:solidFill>
              </a:rPr>
              <a:t>Hot </a:t>
            </a:r>
            <a:r>
              <a:rPr lang="en-US" b="1" u="sng" dirty="0">
                <a:solidFill>
                  <a:srgbClr val="FF0000"/>
                </a:solidFill>
              </a:rPr>
              <a:t>days </a:t>
            </a:r>
            <a:r>
              <a:rPr lang="en-US" dirty="0" smtClean="0"/>
              <a:t> you </a:t>
            </a:r>
            <a:r>
              <a:rPr lang="en-US" b="1" u="sng" dirty="0" smtClean="0">
                <a:solidFill>
                  <a:srgbClr val="FF0000"/>
                </a:solidFill>
              </a:rPr>
              <a:t>pee less</a:t>
            </a:r>
            <a:r>
              <a:rPr lang="en-US" dirty="0" smtClean="0"/>
              <a:t>. This is because you </a:t>
            </a:r>
            <a:r>
              <a:rPr lang="en-US" b="1" u="sng" dirty="0" smtClean="0">
                <a:solidFill>
                  <a:srgbClr val="FF0000"/>
                </a:solidFill>
              </a:rPr>
              <a:t>sweat </a:t>
            </a:r>
            <a:r>
              <a:rPr lang="en-US" b="1" u="sng" dirty="0">
                <a:solidFill>
                  <a:srgbClr val="FF0000"/>
                </a:solidFill>
              </a:rPr>
              <a:t>more</a:t>
            </a:r>
            <a:r>
              <a:rPr lang="en-US" dirty="0"/>
              <a:t> </a:t>
            </a:r>
            <a:r>
              <a:rPr lang="en-US" dirty="0" smtClean="0"/>
              <a:t>using up more water. This urine and </a:t>
            </a:r>
            <a:r>
              <a:rPr lang="en-US" b="1" u="sng" dirty="0">
                <a:solidFill>
                  <a:srgbClr val="FF0000"/>
                </a:solidFill>
              </a:rPr>
              <a:t>darker</a:t>
            </a:r>
            <a:r>
              <a:rPr lang="en-US" dirty="0"/>
              <a:t> in </a:t>
            </a:r>
            <a:r>
              <a:rPr lang="en-US" dirty="0" smtClean="0"/>
              <a:t>color more </a:t>
            </a:r>
            <a:r>
              <a:rPr lang="en-US" b="1" u="sng" dirty="0" smtClean="0">
                <a:solidFill>
                  <a:srgbClr val="FF0000"/>
                </a:solidFill>
              </a:rPr>
              <a:t>concentrated</a:t>
            </a:r>
            <a:r>
              <a:rPr lang="en-US" dirty="0" smtClean="0"/>
              <a:t>.</a:t>
            </a:r>
            <a:endParaRPr lang="en-US" dirty="0"/>
          </a:p>
          <a:p>
            <a:pPr marL="0" indent="0">
              <a:buNone/>
            </a:pPr>
            <a:endParaRPr lang="en-US" dirty="0"/>
          </a:p>
        </p:txBody>
      </p:sp>
      <p:pic>
        <p:nvPicPr>
          <p:cNvPr id="4098" name="Picture 2" descr="http://www.medstorerx.com/wp-content/uploads/2013/07/Urine-Color.jpg"/>
          <p:cNvPicPr>
            <a:picLocks noChangeAspect="1" noChangeArrowheads="1"/>
          </p:cNvPicPr>
          <p:nvPr/>
        </p:nvPicPr>
        <p:blipFill>
          <a:blip r:embed="rId2" cstate="print"/>
          <a:srcRect/>
          <a:stretch>
            <a:fillRect/>
          </a:stretch>
        </p:blipFill>
        <p:spPr bwMode="auto">
          <a:xfrm>
            <a:off x="5105400" y="4619624"/>
            <a:ext cx="3581400" cy="2238375"/>
          </a:xfrm>
          <a:prstGeom prst="rect">
            <a:avLst/>
          </a:prstGeom>
          <a:noFill/>
        </p:spPr>
      </p:pic>
    </p:spTree>
    <p:extLst>
      <p:ext uri="{BB962C8B-B14F-4D97-AF65-F5344CB8AC3E}">
        <p14:creationId xmlns:p14="http://schemas.microsoft.com/office/powerpoint/2010/main" val="219007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blinds(horizontal)">
                                      <p:cBhvr>
                                        <p:cTn id="1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make sure we got this</a:t>
            </a:r>
            <a:endParaRPr lang="en-US" dirty="0"/>
          </a:p>
        </p:txBody>
      </p:sp>
      <p:sp>
        <p:nvSpPr>
          <p:cNvPr id="3" name="Content Placeholder 2"/>
          <p:cNvSpPr>
            <a:spLocks noGrp="1"/>
          </p:cNvSpPr>
          <p:nvPr>
            <p:ph idx="1"/>
          </p:nvPr>
        </p:nvSpPr>
        <p:spPr/>
        <p:txBody>
          <a:bodyPr/>
          <a:lstStyle/>
          <a:p>
            <a:r>
              <a:rPr lang="en-US" dirty="0" smtClean="0"/>
              <a:t>What is urine?</a:t>
            </a:r>
          </a:p>
          <a:p>
            <a:r>
              <a:rPr lang="en-US" dirty="0" smtClean="0"/>
              <a:t>What 4 organs make up the urinary system?</a:t>
            </a:r>
          </a:p>
          <a:p>
            <a:r>
              <a:rPr lang="en-US" dirty="0" smtClean="0"/>
              <a:t>When would you pee more, winter or summer?</a:t>
            </a:r>
          </a:p>
          <a:p>
            <a:pPr lvl="1"/>
            <a:r>
              <a:rPr lang="en-US" dirty="0" smtClean="0"/>
              <a:t>Why?</a:t>
            </a:r>
            <a:endParaRPr lang="en-US" dirty="0"/>
          </a:p>
        </p:txBody>
      </p:sp>
    </p:spTree>
    <p:extLst>
      <p:ext uri="{BB962C8B-B14F-4D97-AF65-F5344CB8AC3E}">
        <p14:creationId xmlns:p14="http://schemas.microsoft.com/office/powerpoint/2010/main" val="28018756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1687</TotalTime>
  <Words>464</Words>
  <Application>Microsoft Office PowerPoint</Application>
  <PresentationFormat>On-screen Show (4:3)</PresentationFormat>
  <Paragraphs>62</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Aim: What is the function of the urinary system? </vt:lpstr>
      <vt:lpstr>What is the difference between urine and feces?</vt:lpstr>
      <vt:lpstr>What is urinary system?</vt:lpstr>
      <vt:lpstr>How is urine made?</vt:lpstr>
      <vt:lpstr>Adjustment of the water content</vt:lpstr>
      <vt:lpstr>Do we sweat pee?</vt:lpstr>
      <vt:lpstr>Do Not Copy</vt:lpstr>
      <vt:lpstr>Do you pee more in the summer or winter?</vt:lpstr>
      <vt:lpstr>Lets make sure we got this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Evelyn</dc:creator>
  <cp:lastModifiedBy>Student</cp:lastModifiedBy>
  <cp:revision>23</cp:revision>
  <dcterms:created xsi:type="dcterms:W3CDTF">2013-11-30T15:02:48Z</dcterms:created>
  <dcterms:modified xsi:type="dcterms:W3CDTF">2017-12-05T14:50:59Z</dcterms:modified>
</cp:coreProperties>
</file>